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23"/>
  </p:notesMasterIdLst>
  <p:sldIdLst>
    <p:sldId id="256" r:id="rId2"/>
    <p:sldId id="257" r:id="rId3"/>
    <p:sldId id="290" r:id="rId4"/>
    <p:sldId id="281" r:id="rId5"/>
    <p:sldId id="258" r:id="rId6"/>
    <p:sldId id="262" r:id="rId7"/>
    <p:sldId id="280" r:id="rId8"/>
    <p:sldId id="303" r:id="rId9"/>
    <p:sldId id="304" r:id="rId10"/>
    <p:sldId id="306" r:id="rId11"/>
    <p:sldId id="267" r:id="rId12"/>
    <p:sldId id="302" r:id="rId13"/>
    <p:sldId id="283" r:id="rId14"/>
    <p:sldId id="285" r:id="rId15"/>
    <p:sldId id="286" r:id="rId16"/>
    <p:sldId id="288" r:id="rId17"/>
    <p:sldId id="289" r:id="rId18"/>
    <p:sldId id="307" r:id="rId19"/>
    <p:sldId id="282" r:id="rId20"/>
    <p:sldId id="305" r:id="rId21"/>
    <p:sldId id="294"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1000"/>
    <a:srgbClr val="001500"/>
    <a:srgbClr val="000A00"/>
    <a:srgbClr val="020B00"/>
    <a:srgbClr val="071300"/>
    <a:srgbClr val="B4E6A2"/>
    <a:srgbClr val="4EA72D"/>
    <a:srgbClr val="4DA72E"/>
    <a:srgbClr val="F88F00"/>
    <a:srgbClr val="04BB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918" autoAdjust="0"/>
    <p:restoredTop sz="88841"/>
  </p:normalViewPr>
  <p:slideViewPr>
    <p:cSldViewPr snapToGrid="0">
      <p:cViewPr varScale="1">
        <p:scale>
          <a:sx n="107" d="100"/>
          <a:sy n="107" d="100"/>
        </p:scale>
        <p:origin x="392" y="16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CDACF5-4C24-49C2-A346-4471F2F82104}" type="datetimeFigureOut">
              <a:rPr lang="en-US" smtClean="0"/>
              <a:t>5/6/26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95900-CCAD-4D8D-B181-1A93C126A4C8}" type="slidenum">
              <a:rPr lang="en-US" smtClean="0"/>
              <a:t>‹#›</a:t>
            </a:fld>
            <a:endParaRPr lang="en-US"/>
          </a:p>
        </p:txBody>
      </p:sp>
    </p:spTree>
    <p:extLst>
      <p:ext uri="{BB962C8B-B14F-4D97-AF65-F5344CB8AC3E}">
        <p14:creationId xmlns:p14="http://schemas.microsoft.com/office/powerpoint/2010/main" val="1342048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FR"/>
          </a:p>
        </p:txBody>
      </p:sp>
      <p:sp>
        <p:nvSpPr>
          <p:cNvPr id="3" name="Notes Placeholder 2"/>
          <p:cNvSpPr>
            <a:spLocks noGrp="1"/>
          </p:cNvSpPr>
          <p:nvPr>
            <p:ph type="body" idx="1"/>
          </p:nvPr>
        </p:nvSpPr>
        <p:spPr/>
        <p:txBody>
          <a:bodyPr/>
          <a:lstStyle/>
          <a:p>
            <a:r>
              <a:rPr lang="en-GB" dirty="0"/>
              <a:t>T</a:t>
            </a:r>
            <a:r>
              <a:rPr lang="en-FR" dirty="0"/>
              <a:t>here’s one more logo to add</a:t>
            </a:r>
          </a:p>
        </p:txBody>
      </p:sp>
      <p:sp>
        <p:nvSpPr>
          <p:cNvPr id="4" name="Slide Number Placeholder 3"/>
          <p:cNvSpPr>
            <a:spLocks noGrp="1"/>
          </p:cNvSpPr>
          <p:nvPr>
            <p:ph type="sldNum" sz="quarter" idx="5"/>
          </p:nvPr>
        </p:nvSpPr>
        <p:spPr/>
        <p:txBody>
          <a:bodyPr/>
          <a:lstStyle/>
          <a:p>
            <a:fld id="{D0895900-CCAD-4D8D-B181-1A93C126A4C8}" type="slidenum">
              <a:rPr lang="en-US" smtClean="0"/>
              <a:t>1</a:t>
            </a:fld>
            <a:endParaRPr lang="en-US"/>
          </a:p>
        </p:txBody>
      </p:sp>
    </p:spTree>
    <p:extLst>
      <p:ext uri="{BB962C8B-B14F-4D97-AF65-F5344CB8AC3E}">
        <p14:creationId xmlns:p14="http://schemas.microsoft.com/office/powerpoint/2010/main" val="12167779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95900-CCAD-4D8D-B181-1A93C126A4C8}" type="slidenum">
              <a:rPr lang="en-US" smtClean="0"/>
              <a:t>2</a:t>
            </a:fld>
            <a:endParaRPr lang="en-US"/>
          </a:p>
        </p:txBody>
      </p:sp>
    </p:spTree>
    <p:extLst>
      <p:ext uri="{BB962C8B-B14F-4D97-AF65-F5344CB8AC3E}">
        <p14:creationId xmlns:p14="http://schemas.microsoft.com/office/powerpoint/2010/main" val="1890104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4DC6C-1ECF-AF7E-E842-DA72F07920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3647BE-BF87-651A-BABE-49AF215DF4A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F4B6417-C6A4-E09E-9E2C-B88FF3F9C22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C1527F-6F66-F31F-4F09-039CC2A35A10}"/>
              </a:ext>
            </a:extLst>
          </p:cNvPr>
          <p:cNvSpPr>
            <a:spLocks noGrp="1"/>
          </p:cNvSpPr>
          <p:nvPr>
            <p:ph type="sldNum" sz="quarter" idx="5"/>
          </p:nvPr>
        </p:nvSpPr>
        <p:spPr/>
        <p:txBody>
          <a:bodyPr/>
          <a:lstStyle/>
          <a:p>
            <a:fld id="{D0895900-CCAD-4D8D-B181-1A93C126A4C8}" type="slidenum">
              <a:rPr lang="en-US" smtClean="0"/>
              <a:t>3</a:t>
            </a:fld>
            <a:endParaRPr lang="en-US"/>
          </a:p>
        </p:txBody>
      </p:sp>
    </p:spTree>
    <p:extLst>
      <p:ext uri="{BB962C8B-B14F-4D97-AF65-F5344CB8AC3E}">
        <p14:creationId xmlns:p14="http://schemas.microsoft.com/office/powerpoint/2010/main" val="3232544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2D40E-5663-CFF8-4595-F4A0271015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2FDF55-5AF9-51F9-AC24-735F59842438}"/>
              </a:ext>
            </a:extLst>
          </p:cNvPr>
          <p:cNvSpPr>
            <a:spLocks noGrp="1" noRot="1" noChangeAspect="1"/>
          </p:cNvSpPr>
          <p:nvPr>
            <p:ph type="sldImg"/>
          </p:nvPr>
        </p:nvSpPr>
        <p:spPr/>
        <p:txBody>
          <a:bodyPr/>
          <a:lstStyle/>
          <a:p>
            <a:endParaRPr lang="en-FR"/>
          </a:p>
        </p:txBody>
      </p:sp>
      <p:sp>
        <p:nvSpPr>
          <p:cNvPr id="3" name="Notes Placeholder 2">
            <a:extLst>
              <a:ext uri="{FF2B5EF4-FFF2-40B4-BE49-F238E27FC236}">
                <a16:creationId xmlns:a16="http://schemas.microsoft.com/office/drawing/2014/main" id="{602986D3-5F35-981F-DA9A-557A11B918E1}"/>
              </a:ext>
            </a:extLst>
          </p:cNvPr>
          <p:cNvSpPr>
            <a:spLocks noGrp="1"/>
          </p:cNvSpPr>
          <p:nvPr>
            <p:ph type="body" idx="1"/>
          </p:nvPr>
        </p:nvSpPr>
        <p:spPr/>
        <p:txBody>
          <a:bodyPr/>
          <a:lstStyle/>
          <a:p>
            <a:r>
              <a:rPr lang="en-FR" dirty="0"/>
              <a:t>This should be the motivation (start with DI for extrapolation)</a:t>
            </a:r>
          </a:p>
        </p:txBody>
      </p:sp>
      <p:sp>
        <p:nvSpPr>
          <p:cNvPr id="4" name="Slide Number Placeholder 3">
            <a:extLst>
              <a:ext uri="{FF2B5EF4-FFF2-40B4-BE49-F238E27FC236}">
                <a16:creationId xmlns:a16="http://schemas.microsoft.com/office/drawing/2014/main" id="{71B13688-6B49-876C-AAAF-28C4C0E80CA7}"/>
              </a:ext>
            </a:extLst>
          </p:cNvPr>
          <p:cNvSpPr>
            <a:spLocks noGrp="1"/>
          </p:cNvSpPr>
          <p:nvPr>
            <p:ph type="sldNum" sz="quarter" idx="5"/>
          </p:nvPr>
        </p:nvSpPr>
        <p:spPr/>
        <p:txBody>
          <a:bodyPr/>
          <a:lstStyle/>
          <a:p>
            <a:fld id="{D0895900-CCAD-4D8D-B181-1A93C126A4C8}" type="slidenum">
              <a:rPr lang="en-US" smtClean="0"/>
              <a:t>7</a:t>
            </a:fld>
            <a:endParaRPr lang="en-US"/>
          </a:p>
        </p:txBody>
      </p:sp>
    </p:spTree>
    <p:extLst>
      <p:ext uri="{BB962C8B-B14F-4D97-AF65-F5344CB8AC3E}">
        <p14:creationId xmlns:p14="http://schemas.microsoft.com/office/powerpoint/2010/main" val="3035490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116DB-7193-502B-BEB2-920463CB93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4AAE6F-E68A-AE01-035D-E33E05AA7E97}"/>
              </a:ext>
            </a:extLst>
          </p:cNvPr>
          <p:cNvSpPr>
            <a:spLocks noGrp="1" noRot="1" noChangeAspect="1"/>
          </p:cNvSpPr>
          <p:nvPr>
            <p:ph type="sldImg"/>
          </p:nvPr>
        </p:nvSpPr>
        <p:spPr/>
        <p:txBody>
          <a:bodyPr/>
          <a:lstStyle/>
          <a:p>
            <a:endParaRPr lang="en-FR"/>
          </a:p>
        </p:txBody>
      </p:sp>
      <p:sp>
        <p:nvSpPr>
          <p:cNvPr id="3" name="Notes Placeholder 2">
            <a:extLst>
              <a:ext uri="{FF2B5EF4-FFF2-40B4-BE49-F238E27FC236}">
                <a16:creationId xmlns:a16="http://schemas.microsoft.com/office/drawing/2014/main" id="{811F9996-2B86-0285-F018-B9C150CFA9E1}"/>
              </a:ext>
            </a:extLst>
          </p:cNvPr>
          <p:cNvSpPr>
            <a:spLocks noGrp="1"/>
          </p:cNvSpPr>
          <p:nvPr>
            <p:ph type="body" idx="1"/>
          </p:nvPr>
        </p:nvSpPr>
        <p:spPr/>
        <p:txBody>
          <a:bodyPr/>
          <a:lstStyle/>
          <a:p>
            <a:endParaRPr lang="en-FR" dirty="0"/>
          </a:p>
        </p:txBody>
      </p:sp>
      <p:sp>
        <p:nvSpPr>
          <p:cNvPr id="4" name="Slide Number Placeholder 3">
            <a:extLst>
              <a:ext uri="{FF2B5EF4-FFF2-40B4-BE49-F238E27FC236}">
                <a16:creationId xmlns:a16="http://schemas.microsoft.com/office/drawing/2014/main" id="{A3F7381F-C3C7-C223-9C09-E75A47B73FD7}"/>
              </a:ext>
            </a:extLst>
          </p:cNvPr>
          <p:cNvSpPr>
            <a:spLocks noGrp="1"/>
          </p:cNvSpPr>
          <p:nvPr>
            <p:ph type="sldNum" sz="quarter" idx="5"/>
          </p:nvPr>
        </p:nvSpPr>
        <p:spPr/>
        <p:txBody>
          <a:bodyPr/>
          <a:lstStyle/>
          <a:p>
            <a:fld id="{D0895900-CCAD-4D8D-B181-1A93C126A4C8}" type="slidenum">
              <a:rPr lang="en-US" smtClean="0"/>
              <a:t>8</a:t>
            </a:fld>
            <a:endParaRPr lang="en-US"/>
          </a:p>
        </p:txBody>
      </p:sp>
    </p:spTree>
    <p:extLst>
      <p:ext uri="{BB962C8B-B14F-4D97-AF65-F5344CB8AC3E}">
        <p14:creationId xmlns:p14="http://schemas.microsoft.com/office/powerpoint/2010/main" val="589005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4BB87-93E5-44C6-8F13-30AF4D5A2F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7EBA1D-5F9C-E405-CD9B-F395F761E953}"/>
              </a:ext>
            </a:extLst>
          </p:cNvPr>
          <p:cNvSpPr>
            <a:spLocks noGrp="1" noRot="1" noChangeAspect="1"/>
          </p:cNvSpPr>
          <p:nvPr>
            <p:ph type="sldImg"/>
          </p:nvPr>
        </p:nvSpPr>
        <p:spPr/>
        <p:txBody>
          <a:bodyPr/>
          <a:lstStyle/>
          <a:p>
            <a:endParaRPr lang="en-FR"/>
          </a:p>
        </p:txBody>
      </p:sp>
      <p:sp>
        <p:nvSpPr>
          <p:cNvPr id="3" name="Notes Placeholder 2">
            <a:extLst>
              <a:ext uri="{FF2B5EF4-FFF2-40B4-BE49-F238E27FC236}">
                <a16:creationId xmlns:a16="http://schemas.microsoft.com/office/drawing/2014/main" id="{E8F7E88C-2472-4886-D34E-85F500A56A8F}"/>
              </a:ext>
            </a:extLst>
          </p:cNvPr>
          <p:cNvSpPr>
            <a:spLocks noGrp="1"/>
          </p:cNvSpPr>
          <p:nvPr>
            <p:ph type="body" idx="1"/>
          </p:nvPr>
        </p:nvSpPr>
        <p:spPr/>
        <p:txBody>
          <a:bodyPr/>
          <a:lstStyle/>
          <a:p>
            <a:endParaRPr lang="en-FR" dirty="0"/>
          </a:p>
        </p:txBody>
      </p:sp>
      <p:sp>
        <p:nvSpPr>
          <p:cNvPr id="4" name="Slide Number Placeholder 3">
            <a:extLst>
              <a:ext uri="{FF2B5EF4-FFF2-40B4-BE49-F238E27FC236}">
                <a16:creationId xmlns:a16="http://schemas.microsoft.com/office/drawing/2014/main" id="{AA0BCD0A-7F97-09F0-2CAB-14C30E8397F5}"/>
              </a:ext>
            </a:extLst>
          </p:cNvPr>
          <p:cNvSpPr>
            <a:spLocks noGrp="1"/>
          </p:cNvSpPr>
          <p:nvPr>
            <p:ph type="sldNum" sz="quarter" idx="5"/>
          </p:nvPr>
        </p:nvSpPr>
        <p:spPr/>
        <p:txBody>
          <a:bodyPr/>
          <a:lstStyle/>
          <a:p>
            <a:fld id="{D0895900-CCAD-4D8D-B181-1A93C126A4C8}" type="slidenum">
              <a:rPr lang="en-US" smtClean="0"/>
              <a:t>9</a:t>
            </a:fld>
            <a:endParaRPr lang="en-US"/>
          </a:p>
        </p:txBody>
      </p:sp>
    </p:spTree>
    <p:extLst>
      <p:ext uri="{BB962C8B-B14F-4D97-AF65-F5344CB8AC3E}">
        <p14:creationId xmlns:p14="http://schemas.microsoft.com/office/powerpoint/2010/main" val="11919169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FR"/>
          </a:p>
        </p:txBody>
      </p:sp>
      <p:sp>
        <p:nvSpPr>
          <p:cNvPr id="3" name="Notes Placeholder 2"/>
          <p:cNvSpPr>
            <a:spLocks noGrp="1"/>
          </p:cNvSpPr>
          <p:nvPr>
            <p:ph type="body" idx="1"/>
          </p:nvPr>
        </p:nvSpPr>
        <p:spPr/>
        <p:txBody>
          <a:bodyPr/>
          <a:lstStyle/>
          <a:p>
            <a:endParaRPr lang="en-FR"/>
          </a:p>
        </p:txBody>
      </p:sp>
      <p:sp>
        <p:nvSpPr>
          <p:cNvPr id="4" name="Slide Number Placeholder 3"/>
          <p:cNvSpPr>
            <a:spLocks noGrp="1"/>
          </p:cNvSpPr>
          <p:nvPr>
            <p:ph type="sldNum" sz="quarter" idx="5"/>
          </p:nvPr>
        </p:nvSpPr>
        <p:spPr/>
        <p:txBody>
          <a:bodyPr/>
          <a:lstStyle/>
          <a:p>
            <a:fld id="{D0895900-CCAD-4D8D-B181-1A93C126A4C8}" type="slidenum">
              <a:rPr lang="en-US" smtClean="0"/>
              <a:t>13</a:t>
            </a:fld>
            <a:endParaRPr lang="en-US"/>
          </a:p>
        </p:txBody>
      </p:sp>
    </p:spTree>
    <p:extLst>
      <p:ext uri="{BB962C8B-B14F-4D97-AF65-F5344CB8AC3E}">
        <p14:creationId xmlns:p14="http://schemas.microsoft.com/office/powerpoint/2010/main" val="2247822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FR"/>
          </a:p>
        </p:txBody>
      </p:sp>
      <p:sp>
        <p:nvSpPr>
          <p:cNvPr id="3" name="Notes Placeholder 2"/>
          <p:cNvSpPr>
            <a:spLocks noGrp="1"/>
          </p:cNvSpPr>
          <p:nvPr>
            <p:ph type="body" idx="1"/>
          </p:nvPr>
        </p:nvSpPr>
        <p:spPr/>
        <p:txBody>
          <a:bodyPr/>
          <a:lstStyle/>
          <a:p>
            <a:endParaRPr lang="en-FR" dirty="0"/>
          </a:p>
        </p:txBody>
      </p:sp>
      <p:sp>
        <p:nvSpPr>
          <p:cNvPr id="4" name="Slide Number Placeholder 3"/>
          <p:cNvSpPr>
            <a:spLocks noGrp="1"/>
          </p:cNvSpPr>
          <p:nvPr>
            <p:ph type="sldNum" sz="quarter" idx="5"/>
          </p:nvPr>
        </p:nvSpPr>
        <p:spPr/>
        <p:txBody>
          <a:bodyPr/>
          <a:lstStyle/>
          <a:p>
            <a:fld id="{D0895900-CCAD-4D8D-B181-1A93C126A4C8}" type="slidenum">
              <a:rPr lang="en-US" smtClean="0"/>
              <a:t>17</a:t>
            </a:fld>
            <a:endParaRPr lang="en-US"/>
          </a:p>
        </p:txBody>
      </p:sp>
    </p:spTree>
    <p:extLst>
      <p:ext uri="{BB962C8B-B14F-4D97-AF65-F5344CB8AC3E}">
        <p14:creationId xmlns:p14="http://schemas.microsoft.com/office/powerpoint/2010/main" val="11736270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0B6A0-F1AB-F61A-F11C-2EA6C86D92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4F3562-1FC1-6317-AE1D-987A1CF9AD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78CC77-5D2A-CE80-4D84-55418CF62288}"/>
              </a:ext>
            </a:extLst>
          </p:cNvPr>
          <p:cNvSpPr>
            <a:spLocks noGrp="1"/>
          </p:cNvSpPr>
          <p:nvPr>
            <p:ph type="body" idx="1"/>
          </p:nvPr>
        </p:nvSpPr>
        <p:spPr/>
        <p:txBody>
          <a:bodyPr/>
          <a:lstStyle/>
          <a:p>
            <a:r>
              <a:rPr lang="en-FR" dirty="0"/>
              <a:t>Maybe this figure of PO and PA can go before and then show the split methods emphasizing is done in the PA</a:t>
            </a:r>
          </a:p>
        </p:txBody>
      </p:sp>
      <p:sp>
        <p:nvSpPr>
          <p:cNvPr id="4" name="Slide Number Placeholder 3">
            <a:extLst>
              <a:ext uri="{FF2B5EF4-FFF2-40B4-BE49-F238E27FC236}">
                <a16:creationId xmlns:a16="http://schemas.microsoft.com/office/drawing/2014/main" id="{3729E84D-3A92-E2F8-E038-49E57074A218}"/>
              </a:ext>
            </a:extLst>
          </p:cNvPr>
          <p:cNvSpPr>
            <a:spLocks noGrp="1"/>
          </p:cNvSpPr>
          <p:nvPr>
            <p:ph type="sldNum" sz="quarter" idx="5"/>
          </p:nvPr>
        </p:nvSpPr>
        <p:spPr/>
        <p:txBody>
          <a:bodyPr/>
          <a:lstStyle/>
          <a:p>
            <a:fld id="{D0895900-CCAD-4D8D-B181-1A93C126A4C8}" type="slidenum">
              <a:rPr lang="en-US" smtClean="0"/>
              <a:t>18</a:t>
            </a:fld>
            <a:endParaRPr lang="en-US"/>
          </a:p>
        </p:txBody>
      </p:sp>
    </p:spTree>
    <p:extLst>
      <p:ext uri="{BB962C8B-B14F-4D97-AF65-F5344CB8AC3E}">
        <p14:creationId xmlns:p14="http://schemas.microsoft.com/office/powerpoint/2010/main" val="2218106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R" dirty="0"/>
          </a:p>
        </p:txBody>
      </p:sp>
      <p:sp>
        <p:nvSpPr>
          <p:cNvPr id="4" name="Slide Number Placeholder 3"/>
          <p:cNvSpPr>
            <a:spLocks noGrp="1"/>
          </p:cNvSpPr>
          <p:nvPr>
            <p:ph type="sldNum" sz="quarter" idx="5"/>
          </p:nvPr>
        </p:nvSpPr>
        <p:spPr/>
        <p:txBody>
          <a:bodyPr/>
          <a:lstStyle/>
          <a:p>
            <a:fld id="{D0895900-CCAD-4D8D-B181-1A93C126A4C8}" type="slidenum">
              <a:rPr lang="en-US" smtClean="0"/>
              <a:t>19</a:t>
            </a:fld>
            <a:endParaRPr lang="en-US"/>
          </a:p>
        </p:txBody>
      </p:sp>
    </p:spTree>
    <p:extLst>
      <p:ext uri="{BB962C8B-B14F-4D97-AF65-F5344CB8AC3E}">
        <p14:creationId xmlns:p14="http://schemas.microsoft.com/office/powerpoint/2010/main" val="16917570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R" dirty="0"/>
          </a:p>
        </p:txBody>
      </p:sp>
      <p:sp>
        <p:nvSpPr>
          <p:cNvPr id="4" name="Slide Number Placeholder 3"/>
          <p:cNvSpPr>
            <a:spLocks noGrp="1"/>
          </p:cNvSpPr>
          <p:nvPr>
            <p:ph type="sldNum" sz="quarter" idx="5"/>
          </p:nvPr>
        </p:nvSpPr>
        <p:spPr/>
        <p:txBody>
          <a:bodyPr/>
          <a:lstStyle/>
          <a:p>
            <a:fld id="{D0895900-CCAD-4D8D-B181-1A93C126A4C8}" type="slidenum">
              <a:rPr lang="en-US" smtClean="0"/>
              <a:t>20</a:t>
            </a:fld>
            <a:endParaRPr lang="en-US"/>
          </a:p>
        </p:txBody>
      </p:sp>
    </p:spTree>
    <p:extLst>
      <p:ext uri="{BB962C8B-B14F-4D97-AF65-F5344CB8AC3E}">
        <p14:creationId xmlns:p14="http://schemas.microsoft.com/office/powerpoint/2010/main" val="778166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F7908945-2A33-4E18-BBCE-472C580186CB}" type="datetimeFigureOut">
              <a:rPr lang="en-GB" smtClean="0"/>
              <a:t>06/05/2026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1B74AA9-3598-457C-B1B2-1C99F315C63A}" type="slidenum">
              <a:rPr lang="en-GB" smtClean="0"/>
              <a:t>‹#›</a:t>
            </a:fld>
            <a:endParaRPr lang="en-GB" dirty="0"/>
          </a:p>
        </p:txBody>
      </p:sp>
    </p:spTree>
    <p:extLst>
      <p:ext uri="{BB962C8B-B14F-4D97-AF65-F5344CB8AC3E}">
        <p14:creationId xmlns:p14="http://schemas.microsoft.com/office/powerpoint/2010/main" val="854002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7908945-2A33-4E18-BBCE-472C580186CB}" type="datetimeFigureOut">
              <a:rPr lang="en-GB" smtClean="0"/>
              <a:t>06/05/2026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1B74AA9-3598-457C-B1B2-1C99F315C63A}" type="slidenum">
              <a:rPr lang="en-GB" smtClean="0"/>
              <a:t>‹#›</a:t>
            </a:fld>
            <a:endParaRPr lang="en-GB" dirty="0"/>
          </a:p>
        </p:txBody>
      </p:sp>
    </p:spTree>
    <p:extLst>
      <p:ext uri="{BB962C8B-B14F-4D97-AF65-F5344CB8AC3E}">
        <p14:creationId xmlns:p14="http://schemas.microsoft.com/office/powerpoint/2010/main" val="2185193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shade val="82000"/>
                  </a:schemeClr>
                </a:solidFill>
              </a:defRPr>
            </a:lvl1pPr>
            <a:lvl2pPr marL="457200" indent="0">
              <a:buNone/>
              <a:defRPr sz="2000">
                <a:solidFill>
                  <a:schemeClr val="tx1">
                    <a:shade val="82000"/>
                  </a:schemeClr>
                </a:solidFill>
              </a:defRPr>
            </a:lvl2pPr>
            <a:lvl3pPr marL="914400" indent="0">
              <a:buNone/>
              <a:defRPr sz="1800">
                <a:solidFill>
                  <a:schemeClr val="tx1">
                    <a:shade val="82000"/>
                  </a:schemeClr>
                </a:solidFill>
              </a:defRPr>
            </a:lvl3pPr>
            <a:lvl4pPr marL="1371600" indent="0">
              <a:buNone/>
              <a:defRPr sz="1600">
                <a:solidFill>
                  <a:schemeClr val="tx1">
                    <a:shade val="82000"/>
                  </a:schemeClr>
                </a:solidFill>
              </a:defRPr>
            </a:lvl4pPr>
            <a:lvl5pPr marL="1828800" indent="0">
              <a:buNone/>
              <a:defRPr sz="1600">
                <a:solidFill>
                  <a:schemeClr val="tx1">
                    <a:shade val="82000"/>
                  </a:schemeClr>
                </a:solidFill>
              </a:defRPr>
            </a:lvl5pPr>
            <a:lvl6pPr marL="2286000" indent="0">
              <a:buNone/>
              <a:defRPr sz="1600">
                <a:solidFill>
                  <a:schemeClr val="tx1">
                    <a:shade val="82000"/>
                  </a:schemeClr>
                </a:solidFill>
              </a:defRPr>
            </a:lvl6pPr>
            <a:lvl7pPr marL="2743200" indent="0">
              <a:buNone/>
              <a:defRPr sz="1600">
                <a:solidFill>
                  <a:schemeClr val="tx1">
                    <a:shade val="82000"/>
                  </a:schemeClr>
                </a:solidFill>
              </a:defRPr>
            </a:lvl7pPr>
            <a:lvl8pPr marL="3200400" indent="0">
              <a:buNone/>
              <a:defRPr sz="1600">
                <a:solidFill>
                  <a:schemeClr val="tx1">
                    <a:shade val="82000"/>
                  </a:schemeClr>
                </a:solidFill>
              </a:defRPr>
            </a:lvl8pPr>
            <a:lvl9pPr marL="3657600" indent="0">
              <a:buNone/>
              <a:defRPr sz="1600">
                <a:solidFill>
                  <a:schemeClr val="tx1">
                    <a:shade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F7908945-2A33-4E18-BBCE-472C580186CB}" type="datetimeFigureOut">
              <a:rPr lang="en-GB" smtClean="0"/>
              <a:t>06/05/2026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1B74AA9-3598-457C-B1B2-1C99F315C63A}" type="slidenum">
              <a:rPr lang="en-GB" smtClean="0"/>
              <a:t>‹#›</a:t>
            </a:fld>
            <a:endParaRPr lang="en-GB" dirty="0"/>
          </a:p>
        </p:txBody>
      </p:sp>
    </p:spTree>
    <p:extLst>
      <p:ext uri="{BB962C8B-B14F-4D97-AF65-F5344CB8AC3E}">
        <p14:creationId xmlns:p14="http://schemas.microsoft.com/office/powerpoint/2010/main" val="1145262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F7908945-2A33-4E18-BBCE-472C580186CB}" type="datetimeFigureOut">
              <a:rPr lang="en-GB" smtClean="0"/>
              <a:t>06/05/2026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1B74AA9-3598-457C-B1B2-1C99F315C63A}" type="slidenum">
              <a:rPr lang="en-GB" smtClean="0"/>
              <a:t>‹#›</a:t>
            </a:fld>
            <a:endParaRPr lang="en-GB" dirty="0"/>
          </a:p>
        </p:txBody>
      </p:sp>
    </p:spTree>
    <p:extLst>
      <p:ext uri="{BB962C8B-B14F-4D97-AF65-F5344CB8AC3E}">
        <p14:creationId xmlns:p14="http://schemas.microsoft.com/office/powerpoint/2010/main" val="4122148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F7908945-2A33-4E18-BBCE-472C580186CB}" type="datetimeFigureOut">
              <a:rPr lang="en-GB" smtClean="0"/>
              <a:t>06/05/2026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1B74AA9-3598-457C-B1B2-1C99F315C63A}" type="slidenum">
              <a:rPr lang="en-GB" smtClean="0"/>
              <a:t>‹#›</a:t>
            </a:fld>
            <a:endParaRPr lang="en-GB" dirty="0"/>
          </a:p>
        </p:txBody>
      </p:sp>
    </p:spTree>
    <p:extLst>
      <p:ext uri="{BB962C8B-B14F-4D97-AF65-F5344CB8AC3E}">
        <p14:creationId xmlns:p14="http://schemas.microsoft.com/office/powerpoint/2010/main" val="4221315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F7908945-2A33-4E18-BBCE-472C580186CB}" type="datetimeFigureOut">
              <a:rPr lang="en-GB" smtClean="0"/>
              <a:t>06/05/2026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1B74AA9-3598-457C-B1B2-1C99F315C63A}" type="slidenum">
              <a:rPr lang="en-GB" smtClean="0"/>
              <a:t>‹#›</a:t>
            </a:fld>
            <a:endParaRPr lang="en-GB" dirty="0"/>
          </a:p>
        </p:txBody>
      </p:sp>
    </p:spTree>
    <p:extLst>
      <p:ext uri="{BB962C8B-B14F-4D97-AF65-F5344CB8AC3E}">
        <p14:creationId xmlns:p14="http://schemas.microsoft.com/office/powerpoint/2010/main" val="3461129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908945-2A33-4E18-BBCE-472C580186CB}" type="datetimeFigureOut">
              <a:rPr lang="en-GB" smtClean="0"/>
              <a:t>06/05/2026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1B74AA9-3598-457C-B1B2-1C99F315C63A}" type="slidenum">
              <a:rPr lang="en-GB" smtClean="0"/>
              <a:t>‹#›</a:t>
            </a:fld>
            <a:endParaRPr lang="en-GB" dirty="0"/>
          </a:p>
        </p:txBody>
      </p:sp>
    </p:spTree>
    <p:extLst>
      <p:ext uri="{BB962C8B-B14F-4D97-AF65-F5344CB8AC3E}">
        <p14:creationId xmlns:p14="http://schemas.microsoft.com/office/powerpoint/2010/main" val="2642604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F7908945-2A33-4E18-BBCE-472C580186CB}" type="datetimeFigureOut">
              <a:rPr lang="en-GB" smtClean="0"/>
              <a:t>06/05/2026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1B74AA9-3598-457C-B1B2-1C99F315C63A}" type="slidenum">
              <a:rPr lang="en-GB" smtClean="0"/>
              <a:t>‹#›</a:t>
            </a:fld>
            <a:endParaRPr lang="en-GB" dirty="0"/>
          </a:p>
        </p:txBody>
      </p:sp>
    </p:spTree>
    <p:extLst>
      <p:ext uri="{BB962C8B-B14F-4D97-AF65-F5344CB8AC3E}">
        <p14:creationId xmlns:p14="http://schemas.microsoft.com/office/powerpoint/2010/main" val="1295080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F7908945-2A33-4E18-BBCE-472C580186CB}" type="datetimeFigureOut">
              <a:rPr lang="en-GB" smtClean="0"/>
              <a:t>06/05/2026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1B74AA9-3598-457C-B1B2-1C99F315C63A}" type="slidenum">
              <a:rPr lang="en-GB" smtClean="0"/>
              <a:t>‹#›</a:t>
            </a:fld>
            <a:endParaRPr lang="en-GB" dirty="0"/>
          </a:p>
        </p:txBody>
      </p:sp>
    </p:spTree>
    <p:extLst>
      <p:ext uri="{BB962C8B-B14F-4D97-AF65-F5344CB8AC3E}">
        <p14:creationId xmlns:p14="http://schemas.microsoft.com/office/powerpoint/2010/main" val="1555677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7908945-2A33-4E18-BBCE-472C580186CB}" type="datetimeFigureOut">
              <a:rPr lang="en-GB" smtClean="0"/>
              <a:t>06/05/2026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1B74AA9-3598-457C-B1B2-1C99F315C63A}" type="slidenum">
              <a:rPr lang="en-GB" smtClean="0"/>
              <a:t>‹#›</a:t>
            </a:fld>
            <a:endParaRPr lang="en-GB" dirty="0"/>
          </a:p>
        </p:txBody>
      </p:sp>
    </p:spTree>
    <p:extLst>
      <p:ext uri="{BB962C8B-B14F-4D97-AF65-F5344CB8AC3E}">
        <p14:creationId xmlns:p14="http://schemas.microsoft.com/office/powerpoint/2010/main" val="960419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F7908945-2A33-4E18-BBCE-472C580186CB}" type="datetimeFigureOut">
              <a:rPr lang="en-GB" smtClean="0"/>
              <a:t>06/05/2026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1B74AA9-3598-457C-B1B2-1C99F315C63A}" type="slidenum">
              <a:rPr lang="en-GB" smtClean="0"/>
              <a:t>‹#›</a:t>
            </a:fld>
            <a:endParaRPr lang="en-GB" dirty="0"/>
          </a:p>
        </p:txBody>
      </p:sp>
    </p:spTree>
    <p:extLst>
      <p:ext uri="{BB962C8B-B14F-4D97-AF65-F5344CB8AC3E}">
        <p14:creationId xmlns:p14="http://schemas.microsoft.com/office/powerpoint/2010/main" val="625694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10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hade val="82000"/>
                  </a:schemeClr>
                </a:solidFill>
              </a:defRPr>
            </a:lvl1pPr>
          </a:lstStyle>
          <a:p>
            <a:fld id="{F7908945-2A33-4E18-BBCE-472C580186CB}" type="datetimeFigureOut">
              <a:rPr lang="en-GB" smtClean="0"/>
              <a:t>06/05/2026</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hade val="82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hade val="82000"/>
                  </a:schemeClr>
                </a:solidFill>
              </a:defRPr>
            </a:lvl1pPr>
          </a:lstStyle>
          <a:p>
            <a:fld id="{41B74AA9-3598-457C-B1B2-1C99F315C63A}" type="slidenum">
              <a:rPr lang="en-GB" smtClean="0"/>
              <a:t>‹#›</a:t>
            </a:fld>
            <a:endParaRPr lang="en-GB" dirty="0"/>
          </a:p>
        </p:txBody>
      </p:sp>
    </p:spTree>
    <p:extLst>
      <p:ext uri="{BB962C8B-B14F-4D97-AF65-F5344CB8AC3E}">
        <p14:creationId xmlns:p14="http://schemas.microsoft.com/office/powerpoint/2010/main" val="638479940"/>
      </p:ext>
    </p:extLst>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7.jpeg"/><Relationship Id="rId3" Type="http://schemas.openxmlformats.org/officeDocument/2006/relationships/image" Target="../media/image9.png"/><Relationship Id="rId7" Type="http://schemas.openxmlformats.org/officeDocument/2006/relationships/image" Target="../media/image12.png"/><Relationship Id="rId12"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6.sv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0.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6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3.png"/><Relationship Id="rId7"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6.png"/><Relationship Id="rId4" Type="http://schemas.openxmlformats.org/officeDocument/2006/relationships/image" Target="../media/image34.png"/><Relationship Id="rId9"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8994B-D534-064D-0B4A-8B8E1DC88568}"/>
              </a:ext>
            </a:extLst>
          </p:cNvPr>
          <p:cNvSpPr>
            <a:spLocks noGrp="1"/>
          </p:cNvSpPr>
          <p:nvPr>
            <p:ph type="ctrTitle"/>
          </p:nvPr>
        </p:nvSpPr>
        <p:spPr>
          <a:xfrm>
            <a:off x="0" y="1811119"/>
            <a:ext cx="12192000" cy="2355596"/>
          </a:xfrm>
        </p:spPr>
        <p:txBody>
          <a:bodyPr>
            <a:normAutofit fontScale="90000"/>
          </a:bodyPr>
          <a:lstStyle/>
          <a:p>
            <a:r>
              <a:rPr lang="en-GB" dirty="0"/>
              <a:t>Data Integration for Species Distribution Models Under Spatial and Environmental Separation</a:t>
            </a:r>
            <a:endParaRPr lang="en-US" sz="5400" noProof="0" dirty="0"/>
          </a:p>
        </p:txBody>
      </p:sp>
      <p:sp>
        <p:nvSpPr>
          <p:cNvPr id="3" name="Subtitle 2">
            <a:extLst>
              <a:ext uri="{FF2B5EF4-FFF2-40B4-BE49-F238E27FC236}">
                <a16:creationId xmlns:a16="http://schemas.microsoft.com/office/drawing/2014/main" id="{ABBECD0D-6DD2-7A43-6D9F-014ABCCBB9A0}"/>
              </a:ext>
            </a:extLst>
          </p:cNvPr>
          <p:cNvSpPr>
            <a:spLocks noGrp="1"/>
          </p:cNvSpPr>
          <p:nvPr>
            <p:ph type="subTitle" idx="1"/>
          </p:nvPr>
        </p:nvSpPr>
        <p:spPr>
          <a:xfrm>
            <a:off x="1534472" y="4531454"/>
            <a:ext cx="9144000" cy="448449"/>
          </a:xfrm>
        </p:spPr>
        <p:txBody>
          <a:bodyPr/>
          <a:lstStyle/>
          <a:p>
            <a:r>
              <a:rPr lang="en-US" noProof="0" dirty="0">
                <a:solidFill>
                  <a:schemeClr val="accent6">
                    <a:lumMod val="40000"/>
                    <a:lumOff val="60000"/>
                  </a:schemeClr>
                </a:solidFill>
              </a:rPr>
              <a:t>Pablo Ubilla Pavez</a:t>
            </a:r>
            <a:r>
              <a:rPr lang="en-US" noProof="0" dirty="0"/>
              <a:t>, </a:t>
            </a:r>
            <a:r>
              <a:rPr lang="en-US" noProof="0" dirty="0">
                <a:solidFill>
                  <a:schemeClr val="accent2">
                    <a:lumMod val="40000"/>
                    <a:lumOff val="60000"/>
                  </a:schemeClr>
                </a:solidFill>
              </a:rPr>
              <a:t>Diego Marcos</a:t>
            </a:r>
            <a:r>
              <a:rPr lang="en-US" noProof="0" dirty="0"/>
              <a:t>, </a:t>
            </a:r>
            <a:r>
              <a:rPr lang="en-US" noProof="0" dirty="0">
                <a:solidFill>
                  <a:schemeClr val="accent2">
                    <a:lumMod val="40000"/>
                    <a:lumOff val="60000"/>
                  </a:schemeClr>
                </a:solidFill>
              </a:rPr>
              <a:t>Christophe Botella</a:t>
            </a:r>
            <a:r>
              <a:rPr lang="en-US" noProof="0" dirty="0"/>
              <a:t>,</a:t>
            </a:r>
            <a:r>
              <a:rPr lang="en-US" noProof="0" dirty="0">
                <a:solidFill>
                  <a:schemeClr val="accent2">
                    <a:lumMod val="40000"/>
                    <a:lumOff val="60000"/>
                  </a:schemeClr>
                </a:solidFill>
              </a:rPr>
              <a:t> Alexis Joly</a:t>
            </a:r>
          </a:p>
          <a:p>
            <a:endParaRPr lang="en-US" noProof="0" dirty="0"/>
          </a:p>
        </p:txBody>
      </p:sp>
      <p:pic>
        <p:nvPicPr>
          <p:cNvPr id="7" name="Picture 6" descr="A white text on a black background&#10;&#10;AI-generated content may be incorrect.">
            <a:extLst>
              <a:ext uri="{FF2B5EF4-FFF2-40B4-BE49-F238E27FC236}">
                <a16:creationId xmlns:a16="http://schemas.microsoft.com/office/drawing/2014/main" id="{206AB0BE-E591-EA4E-ED37-B604D91569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4246" y="5187398"/>
            <a:ext cx="2780375" cy="978520"/>
          </a:xfrm>
          <a:prstGeom prst="rect">
            <a:avLst/>
          </a:prstGeom>
        </p:spPr>
      </p:pic>
      <p:pic>
        <p:nvPicPr>
          <p:cNvPr id="9" name="Picture 8" descr="A logo with white text&#10;&#10;AI-generated content may be incorrect.">
            <a:extLst>
              <a:ext uri="{FF2B5EF4-FFF2-40B4-BE49-F238E27FC236}">
                <a16:creationId xmlns:a16="http://schemas.microsoft.com/office/drawing/2014/main" id="{0D283443-74DB-3286-F1E5-21B3015624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77380" y="5187398"/>
            <a:ext cx="2680148" cy="978520"/>
          </a:xfrm>
          <a:prstGeom prst="rect">
            <a:avLst/>
          </a:prstGeom>
        </p:spPr>
      </p:pic>
      <p:sp>
        <p:nvSpPr>
          <p:cNvPr id="6" name="TextBox 5">
            <a:extLst>
              <a:ext uri="{FF2B5EF4-FFF2-40B4-BE49-F238E27FC236}">
                <a16:creationId xmlns:a16="http://schemas.microsoft.com/office/drawing/2014/main" id="{4CC6A61F-617E-F349-83C3-F2AEDCDBF316}"/>
              </a:ext>
            </a:extLst>
          </p:cNvPr>
          <p:cNvSpPr txBox="1"/>
          <p:nvPr/>
        </p:nvSpPr>
        <p:spPr>
          <a:xfrm>
            <a:off x="4664550" y="6325907"/>
            <a:ext cx="2862900" cy="369332"/>
          </a:xfrm>
          <a:prstGeom prst="rect">
            <a:avLst/>
          </a:prstGeom>
          <a:noFill/>
        </p:spPr>
        <p:txBody>
          <a:bodyPr wrap="none" rtlCol="0">
            <a:spAutoFit/>
          </a:bodyPr>
          <a:lstStyle/>
          <a:p>
            <a:r>
              <a:rPr lang="en-FR" dirty="0"/>
              <a:t>pablo.ubilla-pavez@inria.fr</a:t>
            </a:r>
          </a:p>
        </p:txBody>
      </p:sp>
      <p:pic>
        <p:nvPicPr>
          <p:cNvPr id="5" name="Picture 4">
            <a:extLst>
              <a:ext uri="{FF2B5EF4-FFF2-40B4-BE49-F238E27FC236}">
                <a16:creationId xmlns:a16="http://schemas.microsoft.com/office/drawing/2014/main" id="{2B5617BE-CD5B-EE02-576E-CD63CB96AF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77293" y="510939"/>
            <a:ext cx="3458358" cy="1086425"/>
          </a:xfrm>
          <a:prstGeom prst="rect">
            <a:avLst/>
          </a:prstGeom>
        </p:spPr>
      </p:pic>
    </p:spTree>
    <p:extLst>
      <p:ext uri="{BB962C8B-B14F-4D97-AF65-F5344CB8AC3E}">
        <p14:creationId xmlns:p14="http://schemas.microsoft.com/office/powerpoint/2010/main" val="2978223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0CFD5447-D348-339C-5B7F-19E4F359BF11}"/>
                  </a:ext>
                </a:extLst>
              </p:cNvPr>
              <p:cNvSpPr/>
              <p:nvPr/>
            </p:nvSpPr>
            <p:spPr>
              <a:xfrm>
                <a:off x="1274618" y="1427617"/>
                <a:ext cx="9642764" cy="1019549"/>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a:p>
                <a:pPr algn="ctr"/>
                <a:r>
                  <a:rPr lang="en-US" sz="2400" dirty="0">
                    <a:solidFill>
                      <a:schemeClr val="bg1"/>
                    </a:solidFill>
                  </a:rPr>
                  <a:t>Learn a mapping function </a:t>
                </a:r>
                <a14:m>
                  <m:oMath xmlns:m="http://schemas.openxmlformats.org/officeDocument/2006/math">
                    <m:r>
                      <a:rPr lang="en-US" sz="2400" i="1">
                        <a:solidFill>
                          <a:schemeClr val="accent1"/>
                        </a:solidFill>
                        <a:latin typeface="Cambria Math" panose="02040503050406030204" pitchFamily="18" charset="0"/>
                      </a:rPr>
                      <m:t>𝑓</m:t>
                    </m:r>
                  </m:oMath>
                </a14:m>
                <a:r>
                  <a:rPr lang="en-US" sz="2400" dirty="0">
                    <a:solidFill>
                      <a:schemeClr val="accent1"/>
                    </a:solidFill>
                  </a:rPr>
                  <a:t> </a:t>
                </a:r>
                <a:r>
                  <a:rPr lang="en-US" sz="2400" dirty="0">
                    <a:solidFill>
                      <a:schemeClr val="bg1"/>
                    </a:solidFill>
                  </a:rPr>
                  <a:t>from environmental covariates </a:t>
                </a:r>
                <a14:m>
                  <m:oMath xmlns:m="http://schemas.openxmlformats.org/officeDocument/2006/math">
                    <m:r>
                      <a:rPr lang="en-US" sz="2400" b="1" i="1">
                        <a:solidFill>
                          <a:schemeClr val="accent1"/>
                        </a:solidFill>
                        <a:latin typeface="Cambria Math" panose="02040503050406030204" pitchFamily="18" charset="0"/>
                      </a:rPr>
                      <m:t>𝒙</m:t>
                    </m:r>
                  </m:oMath>
                </a14:m>
                <a:r>
                  <a:rPr lang="en-US" sz="2400" dirty="0">
                    <a:solidFill>
                      <a:schemeClr val="bg1"/>
                    </a:solidFill>
                  </a:rPr>
                  <a:t> to a species response </a:t>
                </a:r>
                <a14:m>
                  <m:oMath xmlns:m="http://schemas.openxmlformats.org/officeDocument/2006/math">
                    <m:r>
                      <a:rPr lang="en-US" sz="2400" b="1" i="1">
                        <a:solidFill>
                          <a:schemeClr val="accent1"/>
                        </a:solidFill>
                        <a:latin typeface="Cambria Math" panose="02040503050406030204" pitchFamily="18" charset="0"/>
                      </a:rPr>
                      <m:t>𝒚</m:t>
                    </m:r>
                  </m:oMath>
                </a14:m>
                <a:r>
                  <a:rPr lang="en-US" sz="2400" dirty="0">
                    <a:solidFill>
                      <a:schemeClr val="bg1"/>
                    </a:solidFill>
                  </a:rPr>
                  <a:t>.</a:t>
                </a:r>
              </a:p>
              <a:p>
                <a:pPr algn="ctr"/>
                <a:endParaRPr lang="en-FR" dirty="0"/>
              </a:p>
            </p:txBody>
          </p:sp>
        </mc:Choice>
        <mc:Fallback xmlns="">
          <p:sp>
            <p:nvSpPr>
              <p:cNvPr id="5" name="Rectangle 4">
                <a:extLst>
                  <a:ext uri="{FF2B5EF4-FFF2-40B4-BE49-F238E27FC236}">
                    <a16:creationId xmlns:a16="http://schemas.microsoft.com/office/drawing/2014/main" id="{0CFD5447-D348-339C-5B7F-19E4F359BF11}"/>
                  </a:ext>
                </a:extLst>
              </p:cNvPr>
              <p:cNvSpPr>
                <a:spLocks noRot="1" noChangeAspect="1" noMove="1" noResize="1" noEditPoints="1" noAdjustHandles="1" noChangeArrowheads="1" noChangeShapeType="1" noTextEdit="1"/>
              </p:cNvSpPr>
              <p:nvPr/>
            </p:nvSpPr>
            <p:spPr>
              <a:xfrm>
                <a:off x="1274618" y="1427617"/>
                <a:ext cx="9642764" cy="1019549"/>
              </a:xfrm>
              <a:prstGeom prst="rect">
                <a:avLst/>
              </a:prstGeom>
              <a:blipFill>
                <a:blip r:embed="rId3"/>
                <a:stretch>
                  <a:fillRect b="-8434"/>
                </a:stretch>
              </a:blipFill>
            </p:spPr>
            <p:txBody>
              <a:bodyPr/>
              <a:lstStyle/>
              <a:p>
                <a:r>
                  <a:rPr lang="en-FR">
                    <a:noFill/>
                  </a:rPr>
                  <a:t> </a:t>
                </a:r>
              </a:p>
            </p:txBody>
          </p:sp>
        </mc:Fallback>
      </mc:AlternateContent>
      <p:sp>
        <p:nvSpPr>
          <p:cNvPr id="4" name="AutoShape 2" descr="Species distribution models (SDMs) are a family of algorithms designed to infer the distributions of species from the association between biodiversity data (top‐left) and environmental gradients (bottom‐left). In the proposed example, a plant species (yellow flower) inhabits forests at higher elevations. A typical SDM could be used to predict the probability of occurrence of this species (bottom‐right) based on temperature, precipitation, and forest cover, as well as the importance of these factors in explaining its distribution, outlining its ‘realized niche’ (top‐right).">
            <a:extLst>
              <a:ext uri="{FF2B5EF4-FFF2-40B4-BE49-F238E27FC236}">
                <a16:creationId xmlns:a16="http://schemas.microsoft.com/office/drawing/2014/main" id="{A67763D6-5769-A490-0C02-D68FDFFC1E90}"/>
              </a:ext>
            </a:extLst>
          </p:cNvPr>
          <p:cNvSpPr>
            <a:spLocks noChangeAspect="1" noChangeArrowheads="1"/>
          </p:cNvSpPr>
          <p:nvPr/>
        </p:nvSpPr>
        <p:spPr bwMode="auto">
          <a:xfrm>
            <a:off x="6502214" y="30984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noProof="0" dirty="0"/>
          </a:p>
        </p:txBody>
      </p:sp>
      <p:pic>
        <p:nvPicPr>
          <p:cNvPr id="9" name="Picture 8">
            <a:extLst>
              <a:ext uri="{FF2B5EF4-FFF2-40B4-BE49-F238E27FC236}">
                <a16:creationId xmlns:a16="http://schemas.microsoft.com/office/drawing/2014/main" id="{BD5A5386-744A-D5AE-0426-89EF35C3F54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206391" y="2522929"/>
            <a:ext cx="8420148" cy="4138690"/>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1D49D54-E24D-17F3-F51A-AB22C4D0D710}"/>
                  </a:ext>
                </a:extLst>
              </p:cNvPr>
              <p:cNvSpPr txBox="1"/>
              <p:nvPr/>
            </p:nvSpPr>
            <p:spPr>
              <a:xfrm rot="16200000">
                <a:off x="1766509" y="3368506"/>
                <a:ext cx="1832360" cy="646331"/>
              </a:xfrm>
              <a:prstGeom prst="rect">
                <a:avLst/>
              </a:prstGeom>
              <a:noFill/>
            </p:spPr>
            <p:txBody>
              <a:bodyPr wrap="none" rtlCol="0">
                <a:spAutoFit/>
              </a:bodyPr>
              <a:lstStyle/>
              <a:p>
                <a:pPr algn="ctr"/>
                <a:r>
                  <a:rPr lang="en-US" noProof="0" dirty="0"/>
                  <a:t>Species </a:t>
                </a:r>
              </a:p>
              <a:p>
                <a:pPr algn="ctr"/>
                <a:r>
                  <a:rPr lang="en-US" noProof="0" dirty="0"/>
                  <a:t>Observations (</a:t>
                </a:r>
                <a14:m>
                  <m:oMath xmlns:m="http://schemas.openxmlformats.org/officeDocument/2006/math">
                    <m:r>
                      <a:rPr lang="en-US" b="1" i="1" noProof="0" smtClean="0">
                        <a:solidFill>
                          <a:schemeClr val="accent2">
                            <a:lumMod val="40000"/>
                            <a:lumOff val="60000"/>
                          </a:schemeClr>
                        </a:solidFill>
                        <a:latin typeface="Cambria Math" panose="02040503050406030204" pitchFamily="18" charset="0"/>
                      </a:rPr>
                      <m:t>𝒚</m:t>
                    </m:r>
                  </m:oMath>
                </a14:m>
                <a:r>
                  <a:rPr lang="en-US" noProof="0" dirty="0"/>
                  <a:t>)</a:t>
                </a:r>
              </a:p>
            </p:txBody>
          </p:sp>
        </mc:Choice>
        <mc:Fallback xmlns="">
          <p:sp>
            <p:nvSpPr>
              <p:cNvPr id="10" name="TextBox 9">
                <a:extLst>
                  <a:ext uri="{FF2B5EF4-FFF2-40B4-BE49-F238E27FC236}">
                    <a16:creationId xmlns:a16="http://schemas.microsoft.com/office/drawing/2014/main" id="{F1D49D54-E24D-17F3-F51A-AB22C4D0D710}"/>
                  </a:ext>
                </a:extLst>
              </p:cNvPr>
              <p:cNvSpPr txBox="1">
                <a:spLocks noRot="1" noChangeAspect="1" noMove="1" noResize="1" noEditPoints="1" noAdjustHandles="1" noChangeArrowheads="1" noChangeShapeType="1" noTextEdit="1"/>
              </p:cNvSpPr>
              <p:nvPr/>
            </p:nvSpPr>
            <p:spPr>
              <a:xfrm rot="16200000">
                <a:off x="1766509" y="3368506"/>
                <a:ext cx="1832360" cy="646331"/>
              </a:xfrm>
              <a:prstGeom prst="rect">
                <a:avLst/>
              </a:prstGeom>
              <a:blipFill>
                <a:blip r:embed="rId5"/>
                <a:stretch>
                  <a:fillRect l="-3846" t="-2069" r="-13462" b="-2759"/>
                </a:stretch>
              </a:blipFill>
            </p:spPr>
            <p:txBody>
              <a:bodyPr/>
              <a:lstStyle/>
              <a:p>
                <a:r>
                  <a:rPr lang="en-FR">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B281C75D-2C5C-5236-27BF-060771C68A70}"/>
                  </a:ext>
                </a:extLst>
              </p:cNvPr>
              <p:cNvSpPr txBox="1"/>
              <p:nvPr/>
            </p:nvSpPr>
            <p:spPr>
              <a:xfrm rot="16200000">
                <a:off x="1219545" y="5327012"/>
                <a:ext cx="1626984" cy="646331"/>
              </a:xfrm>
              <a:prstGeom prst="rect">
                <a:avLst/>
              </a:prstGeom>
              <a:noFill/>
            </p:spPr>
            <p:txBody>
              <a:bodyPr wrap="none" rtlCol="0">
                <a:spAutoFit/>
              </a:bodyPr>
              <a:lstStyle/>
              <a:p>
                <a:pPr algn="ctr"/>
                <a:r>
                  <a:rPr lang="en-US" noProof="0" dirty="0"/>
                  <a:t>Environmental</a:t>
                </a:r>
              </a:p>
              <a:p>
                <a:pPr algn="ctr"/>
                <a:r>
                  <a:rPr lang="en-US" noProof="0" dirty="0"/>
                  <a:t>Covariates (</a:t>
                </a:r>
                <a14:m>
                  <m:oMath xmlns:m="http://schemas.openxmlformats.org/officeDocument/2006/math">
                    <m:r>
                      <a:rPr lang="en-US" b="1" i="1" noProof="0" smtClean="0">
                        <a:solidFill>
                          <a:schemeClr val="accent2">
                            <a:lumMod val="40000"/>
                            <a:lumOff val="60000"/>
                          </a:schemeClr>
                        </a:solidFill>
                        <a:latin typeface="Cambria Math" panose="02040503050406030204" pitchFamily="18" charset="0"/>
                      </a:rPr>
                      <m:t>𝒙</m:t>
                    </m:r>
                  </m:oMath>
                </a14:m>
                <a:r>
                  <a:rPr lang="en-US" noProof="0" dirty="0"/>
                  <a:t>)</a:t>
                </a:r>
              </a:p>
            </p:txBody>
          </p:sp>
        </mc:Choice>
        <mc:Fallback xmlns="">
          <p:sp>
            <p:nvSpPr>
              <p:cNvPr id="13" name="TextBox 12">
                <a:extLst>
                  <a:ext uri="{FF2B5EF4-FFF2-40B4-BE49-F238E27FC236}">
                    <a16:creationId xmlns:a16="http://schemas.microsoft.com/office/drawing/2014/main" id="{B281C75D-2C5C-5236-27BF-060771C68A70}"/>
                  </a:ext>
                </a:extLst>
              </p:cNvPr>
              <p:cNvSpPr txBox="1">
                <a:spLocks noRot="1" noChangeAspect="1" noMove="1" noResize="1" noEditPoints="1" noAdjustHandles="1" noChangeArrowheads="1" noChangeShapeType="1" noTextEdit="1"/>
              </p:cNvSpPr>
              <p:nvPr/>
            </p:nvSpPr>
            <p:spPr>
              <a:xfrm rot="16200000">
                <a:off x="1219545" y="5327012"/>
                <a:ext cx="1626984" cy="646331"/>
              </a:xfrm>
              <a:prstGeom prst="rect">
                <a:avLst/>
              </a:prstGeom>
              <a:blipFill>
                <a:blip r:embed="rId6"/>
                <a:stretch>
                  <a:fillRect l="-3846" t="-2326" r="-13462" b="-3101"/>
                </a:stretch>
              </a:blipFill>
            </p:spPr>
            <p:txBody>
              <a:bodyPr/>
              <a:lstStyle/>
              <a:p>
                <a:r>
                  <a:rPr lang="en-FR">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0964DBBD-9D86-B43E-6370-A5ADA9C22AE8}"/>
                  </a:ext>
                </a:extLst>
              </p:cNvPr>
              <p:cNvSpPr txBox="1"/>
              <p:nvPr/>
            </p:nvSpPr>
            <p:spPr>
              <a:xfrm>
                <a:off x="5374251" y="5188512"/>
                <a:ext cx="2097227" cy="461665"/>
              </a:xfrm>
              <a:prstGeom prst="rect">
                <a:avLst/>
              </a:prstGeom>
              <a:noFill/>
            </p:spPr>
            <p:txBody>
              <a:bodyPr wrap="square" rtlCol="0">
                <a:spAutoFit/>
              </a:bodyPr>
              <a:lstStyle/>
              <a:p>
                <a:r>
                  <a:rPr lang="en-US" sz="2400" noProof="0" dirty="0"/>
                  <a:t>Train </a:t>
                </a:r>
                <a14:m>
                  <m:oMath xmlns:m="http://schemas.openxmlformats.org/officeDocument/2006/math">
                    <m:r>
                      <a:rPr lang="en-US" sz="2400" b="0" i="1" noProof="0" smtClean="0">
                        <a:solidFill>
                          <a:schemeClr val="accent2">
                            <a:lumMod val="40000"/>
                            <a:lumOff val="60000"/>
                          </a:schemeClr>
                        </a:solidFill>
                        <a:latin typeface="Cambria Math" panose="02040503050406030204" pitchFamily="18" charset="0"/>
                      </a:rPr>
                      <m:t>𝑓</m:t>
                    </m:r>
                    <m:d>
                      <m:dPr>
                        <m:ctrlPr>
                          <a:rPr lang="en-US" sz="2400" b="0" i="1" noProof="0" smtClean="0">
                            <a:solidFill>
                              <a:schemeClr val="accent2">
                                <a:lumMod val="40000"/>
                                <a:lumOff val="60000"/>
                              </a:schemeClr>
                            </a:solidFill>
                            <a:latin typeface="Cambria Math" panose="02040503050406030204" pitchFamily="18" charset="0"/>
                          </a:rPr>
                        </m:ctrlPr>
                      </m:dPr>
                      <m:e>
                        <m:r>
                          <a:rPr lang="en-US" sz="2400" b="1" i="1" noProof="0" smtClean="0">
                            <a:solidFill>
                              <a:schemeClr val="accent2">
                                <a:lumMod val="40000"/>
                                <a:lumOff val="60000"/>
                              </a:schemeClr>
                            </a:solidFill>
                            <a:latin typeface="Cambria Math" panose="02040503050406030204" pitchFamily="18" charset="0"/>
                          </a:rPr>
                          <m:t>𝒙</m:t>
                        </m:r>
                      </m:e>
                    </m:d>
                    <m:r>
                      <a:rPr lang="en-US" sz="2400" b="0" i="1" noProof="0" smtClean="0">
                        <a:solidFill>
                          <a:schemeClr val="accent2">
                            <a:lumMod val="40000"/>
                            <a:lumOff val="60000"/>
                          </a:schemeClr>
                        </a:solidFill>
                        <a:latin typeface="Cambria Math" panose="02040503050406030204" pitchFamily="18" charset="0"/>
                      </a:rPr>
                      <m:t>=</m:t>
                    </m:r>
                    <m:acc>
                      <m:accPr>
                        <m:chr m:val="̂"/>
                        <m:ctrlPr>
                          <a:rPr lang="en-US" sz="2400" b="0" i="1" noProof="0" smtClean="0">
                            <a:solidFill>
                              <a:schemeClr val="accent2">
                                <a:lumMod val="40000"/>
                                <a:lumOff val="60000"/>
                              </a:schemeClr>
                            </a:solidFill>
                            <a:latin typeface="Cambria Math" panose="02040503050406030204" pitchFamily="18" charset="0"/>
                          </a:rPr>
                        </m:ctrlPr>
                      </m:accPr>
                      <m:e>
                        <m:r>
                          <a:rPr lang="en-US" sz="2400" b="1" i="1" noProof="0" smtClean="0">
                            <a:solidFill>
                              <a:schemeClr val="accent2">
                                <a:lumMod val="40000"/>
                                <a:lumOff val="60000"/>
                              </a:schemeClr>
                            </a:solidFill>
                            <a:latin typeface="Cambria Math" panose="02040503050406030204" pitchFamily="18" charset="0"/>
                          </a:rPr>
                          <m:t>𝒚</m:t>
                        </m:r>
                      </m:e>
                    </m:acc>
                  </m:oMath>
                </a14:m>
                <a:endParaRPr lang="en-US" sz="2400" noProof="0" dirty="0"/>
              </a:p>
            </p:txBody>
          </p:sp>
        </mc:Choice>
        <mc:Fallback xmlns="">
          <p:sp>
            <p:nvSpPr>
              <p:cNvPr id="14" name="TextBox 13">
                <a:extLst>
                  <a:ext uri="{FF2B5EF4-FFF2-40B4-BE49-F238E27FC236}">
                    <a16:creationId xmlns:a16="http://schemas.microsoft.com/office/drawing/2014/main" id="{0964DBBD-9D86-B43E-6370-A5ADA9C22AE8}"/>
                  </a:ext>
                </a:extLst>
              </p:cNvPr>
              <p:cNvSpPr txBox="1">
                <a:spLocks noRot="1" noChangeAspect="1" noMove="1" noResize="1" noEditPoints="1" noAdjustHandles="1" noChangeArrowheads="1" noChangeShapeType="1" noTextEdit="1"/>
              </p:cNvSpPr>
              <p:nvPr/>
            </p:nvSpPr>
            <p:spPr>
              <a:xfrm>
                <a:off x="5374251" y="5188512"/>
                <a:ext cx="2097227" cy="461665"/>
              </a:xfrm>
              <a:prstGeom prst="rect">
                <a:avLst/>
              </a:prstGeom>
              <a:blipFill>
                <a:blip r:embed="rId7"/>
                <a:stretch>
                  <a:fillRect l="-4819" t="-10811" b="-32432"/>
                </a:stretch>
              </a:blipFill>
            </p:spPr>
            <p:txBody>
              <a:bodyPr/>
              <a:lstStyle/>
              <a:p>
                <a:r>
                  <a:rPr lang="en-FR">
                    <a:noFill/>
                  </a:rPr>
                  <a:t> </a:t>
                </a:r>
              </a:p>
            </p:txBody>
          </p:sp>
        </mc:Fallback>
      </mc:AlternateContent>
      <p:sp>
        <p:nvSpPr>
          <p:cNvPr id="15" name="TextBox 14">
            <a:extLst>
              <a:ext uri="{FF2B5EF4-FFF2-40B4-BE49-F238E27FC236}">
                <a16:creationId xmlns:a16="http://schemas.microsoft.com/office/drawing/2014/main" id="{5B7D4B7D-7432-0135-854D-472315436E85}"/>
              </a:ext>
            </a:extLst>
          </p:cNvPr>
          <p:cNvSpPr txBox="1"/>
          <p:nvPr/>
        </p:nvSpPr>
        <p:spPr>
          <a:xfrm>
            <a:off x="2802211" y="4785353"/>
            <a:ext cx="897169" cy="307777"/>
          </a:xfrm>
          <a:prstGeom prst="rect">
            <a:avLst/>
          </a:prstGeom>
          <a:noFill/>
        </p:spPr>
        <p:txBody>
          <a:bodyPr wrap="none" rtlCol="0">
            <a:spAutoFit/>
          </a:bodyPr>
          <a:lstStyle/>
          <a:p>
            <a:r>
              <a:rPr lang="en-US" sz="1400" i="1" noProof="0" dirty="0"/>
              <a:t>Elevation</a:t>
            </a:r>
          </a:p>
        </p:txBody>
      </p:sp>
      <p:sp>
        <p:nvSpPr>
          <p:cNvPr id="17" name="TextBox 16">
            <a:extLst>
              <a:ext uri="{FF2B5EF4-FFF2-40B4-BE49-F238E27FC236}">
                <a16:creationId xmlns:a16="http://schemas.microsoft.com/office/drawing/2014/main" id="{39471BCB-C1F6-E580-A4D2-E7F61290673F}"/>
              </a:ext>
            </a:extLst>
          </p:cNvPr>
          <p:cNvSpPr txBox="1"/>
          <p:nvPr/>
        </p:nvSpPr>
        <p:spPr>
          <a:xfrm>
            <a:off x="4276317" y="4645835"/>
            <a:ext cx="1157561" cy="307777"/>
          </a:xfrm>
          <a:prstGeom prst="rect">
            <a:avLst/>
          </a:prstGeom>
          <a:noFill/>
        </p:spPr>
        <p:txBody>
          <a:bodyPr wrap="none" rtlCol="0">
            <a:spAutoFit/>
          </a:bodyPr>
          <a:lstStyle/>
          <a:p>
            <a:r>
              <a:rPr lang="en-US" sz="1400" i="1" noProof="0" dirty="0"/>
              <a:t>Temperature</a:t>
            </a:r>
          </a:p>
        </p:txBody>
      </p:sp>
      <p:sp>
        <p:nvSpPr>
          <p:cNvPr id="18" name="TextBox 17">
            <a:extLst>
              <a:ext uri="{FF2B5EF4-FFF2-40B4-BE49-F238E27FC236}">
                <a16:creationId xmlns:a16="http://schemas.microsoft.com/office/drawing/2014/main" id="{1E608EE3-9F61-4394-7A92-F25F7E829F71}"/>
              </a:ext>
            </a:extLst>
          </p:cNvPr>
          <p:cNvSpPr txBox="1"/>
          <p:nvPr/>
        </p:nvSpPr>
        <p:spPr>
          <a:xfrm>
            <a:off x="4208226" y="6133775"/>
            <a:ext cx="1166025" cy="307777"/>
          </a:xfrm>
          <a:prstGeom prst="rect">
            <a:avLst/>
          </a:prstGeom>
          <a:noFill/>
        </p:spPr>
        <p:txBody>
          <a:bodyPr wrap="none" rtlCol="0">
            <a:spAutoFit/>
          </a:bodyPr>
          <a:lstStyle/>
          <a:p>
            <a:r>
              <a:rPr lang="en-US" sz="1400" i="1" noProof="0" dirty="0"/>
              <a:t>Precipitation</a:t>
            </a:r>
          </a:p>
        </p:txBody>
      </p:sp>
      <p:sp>
        <p:nvSpPr>
          <p:cNvPr id="19" name="TextBox 18">
            <a:extLst>
              <a:ext uri="{FF2B5EF4-FFF2-40B4-BE49-F238E27FC236}">
                <a16:creationId xmlns:a16="http://schemas.microsoft.com/office/drawing/2014/main" id="{DC3F2D12-6407-11BF-16B7-F911FA855448}"/>
              </a:ext>
            </a:extLst>
          </p:cNvPr>
          <p:cNvSpPr txBox="1"/>
          <p:nvPr/>
        </p:nvSpPr>
        <p:spPr>
          <a:xfrm>
            <a:off x="7626926" y="3453837"/>
            <a:ext cx="2663165" cy="369332"/>
          </a:xfrm>
          <a:prstGeom prst="rect">
            <a:avLst/>
          </a:prstGeom>
          <a:noFill/>
        </p:spPr>
        <p:txBody>
          <a:bodyPr wrap="none" rtlCol="0">
            <a:spAutoFit/>
          </a:bodyPr>
          <a:lstStyle/>
          <a:p>
            <a:r>
              <a:rPr lang="en-US" noProof="0" dirty="0"/>
              <a:t>Species distribution map</a:t>
            </a:r>
          </a:p>
        </p:txBody>
      </p:sp>
      <p:sp>
        <p:nvSpPr>
          <p:cNvPr id="7" name="Snip Same-side Corner of Rectangle 6">
            <a:extLst>
              <a:ext uri="{FF2B5EF4-FFF2-40B4-BE49-F238E27FC236}">
                <a16:creationId xmlns:a16="http://schemas.microsoft.com/office/drawing/2014/main" id="{45A76079-1B68-F709-BD89-D904E662590E}"/>
              </a:ext>
            </a:extLst>
          </p:cNvPr>
          <p:cNvSpPr/>
          <p:nvPr/>
        </p:nvSpPr>
        <p:spPr>
          <a:xfrm>
            <a:off x="1274618" y="604402"/>
            <a:ext cx="9642764" cy="858198"/>
          </a:xfrm>
          <a:prstGeom prst="snip2SameRect">
            <a:avLst/>
          </a:prstGeom>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FR" sz="4000" dirty="0"/>
              <a:t>Species Distribution Model</a:t>
            </a:r>
          </a:p>
        </p:txBody>
      </p:sp>
    </p:spTree>
    <p:extLst>
      <p:ext uri="{BB962C8B-B14F-4D97-AF65-F5344CB8AC3E}">
        <p14:creationId xmlns:p14="http://schemas.microsoft.com/office/powerpoint/2010/main" val="810335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F2979-694D-9907-6FB5-3BBF6D1112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2A04FA-5B11-65AC-B1D1-2D06DB524FCD}"/>
              </a:ext>
            </a:extLst>
          </p:cNvPr>
          <p:cNvSpPr>
            <a:spLocks noGrp="1"/>
          </p:cNvSpPr>
          <p:nvPr>
            <p:ph type="title"/>
          </p:nvPr>
        </p:nvSpPr>
        <p:spPr/>
        <p:txBody>
          <a:bodyPr/>
          <a:lstStyle/>
          <a:p>
            <a:r>
              <a:rPr lang="en-US" noProof="0" dirty="0"/>
              <a:t>Deep Species Distribution Models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7EA710A-311E-990F-CD7D-447274427D84}"/>
                  </a:ext>
                </a:extLst>
              </p:cNvPr>
              <p:cNvSpPr>
                <a:spLocks noGrp="1"/>
              </p:cNvSpPr>
              <p:nvPr>
                <p:ph idx="1"/>
              </p:nvPr>
            </p:nvSpPr>
            <p:spPr>
              <a:xfrm>
                <a:off x="838199" y="1825625"/>
                <a:ext cx="9303327" cy="2179615"/>
              </a:xfrm>
            </p:spPr>
            <p:txBody>
              <a:bodyPr>
                <a:normAutofit/>
              </a:bodyPr>
              <a:lstStyle/>
              <a:p>
                <a:pPr marL="0" indent="0">
                  <a:buNone/>
                </a:pPr>
                <a:r>
                  <a:rPr lang="en-US" dirty="0"/>
                  <a:t>Function</a:t>
                </a:r>
                <a:r>
                  <a:rPr lang="en-US" dirty="0">
                    <a:solidFill>
                      <a:srgbClr val="4EA72E"/>
                    </a:solidFill>
                  </a:rPr>
                  <a:t> </a:t>
                </a:r>
                <a14:m>
                  <m:oMath xmlns:m="http://schemas.openxmlformats.org/officeDocument/2006/math">
                    <m:r>
                      <a:rPr lang="en-US" i="1" smtClean="0">
                        <a:solidFill>
                          <a:schemeClr val="accent2">
                            <a:lumMod val="40000"/>
                            <a:lumOff val="60000"/>
                          </a:schemeClr>
                        </a:solidFill>
                        <a:latin typeface="Cambria Math" panose="02040503050406030204" pitchFamily="18" charset="0"/>
                      </a:rPr>
                      <m:t>𝑓</m:t>
                    </m:r>
                  </m:oMath>
                </a14:m>
                <a:r>
                  <a:rPr lang="en-US" noProof="0" dirty="0"/>
                  <a:t> is a </a:t>
                </a:r>
                <a:r>
                  <a:rPr lang="en-US" noProof="0" dirty="0">
                    <a:solidFill>
                      <a:schemeClr val="accent6">
                        <a:lumMod val="40000"/>
                        <a:lumOff val="60000"/>
                      </a:schemeClr>
                    </a:solidFill>
                  </a:rPr>
                  <a:t>Neural Network</a:t>
                </a:r>
              </a:p>
              <a:p>
                <a:pPr lvl="1"/>
                <a:r>
                  <a:rPr lang="en-US" noProof="0" dirty="0"/>
                  <a:t>Can learn </a:t>
                </a:r>
                <a:r>
                  <a:rPr lang="en-US" noProof="0" dirty="0">
                    <a:solidFill>
                      <a:schemeClr val="accent6">
                        <a:lumMod val="40000"/>
                        <a:lumOff val="60000"/>
                      </a:schemeClr>
                    </a:solidFill>
                  </a:rPr>
                  <a:t>non-linear relationships</a:t>
                </a:r>
              </a:p>
              <a:p>
                <a:pPr lvl="1"/>
                <a:r>
                  <a:rPr lang="en-US" dirty="0"/>
                  <a:t>Can handle </a:t>
                </a:r>
                <a:r>
                  <a:rPr lang="en-US" dirty="0">
                    <a:solidFill>
                      <a:schemeClr val="accent6">
                        <a:lumMod val="40000"/>
                        <a:lumOff val="60000"/>
                      </a:schemeClr>
                    </a:solidFill>
                  </a:rPr>
                  <a:t>multiple modalities </a:t>
                </a:r>
                <a:r>
                  <a:rPr lang="en-US" dirty="0"/>
                  <a:t>as input </a:t>
                </a:r>
              </a:p>
              <a:p>
                <a:pPr lvl="1"/>
                <a:r>
                  <a:rPr lang="en-US" dirty="0"/>
                  <a:t>Can learn </a:t>
                </a:r>
                <a:r>
                  <a:rPr lang="en-US" dirty="0">
                    <a:solidFill>
                      <a:schemeClr val="accent6">
                        <a:lumMod val="40000"/>
                        <a:lumOff val="60000"/>
                      </a:schemeClr>
                    </a:solidFill>
                  </a:rPr>
                  <a:t>multiple species </a:t>
                </a:r>
                <a:r>
                  <a:rPr lang="en-US" dirty="0"/>
                  <a:t>at the same time</a:t>
                </a:r>
              </a:p>
              <a:p>
                <a:endParaRPr lang="en-US" noProof="0" dirty="0"/>
              </a:p>
            </p:txBody>
          </p:sp>
        </mc:Choice>
        <mc:Fallback xmlns="">
          <p:sp>
            <p:nvSpPr>
              <p:cNvPr id="3" name="Content Placeholder 2">
                <a:extLst>
                  <a:ext uri="{FF2B5EF4-FFF2-40B4-BE49-F238E27FC236}">
                    <a16:creationId xmlns:a16="http://schemas.microsoft.com/office/drawing/2014/main" id="{A7EA710A-311E-990F-CD7D-447274427D84}"/>
                  </a:ext>
                </a:extLst>
              </p:cNvPr>
              <p:cNvSpPr>
                <a:spLocks noGrp="1" noRot="1" noChangeAspect="1" noMove="1" noResize="1" noEditPoints="1" noAdjustHandles="1" noChangeArrowheads="1" noChangeShapeType="1" noTextEdit="1"/>
              </p:cNvSpPr>
              <p:nvPr>
                <p:ph idx="1"/>
              </p:nvPr>
            </p:nvSpPr>
            <p:spPr>
              <a:xfrm>
                <a:off x="838199" y="1825625"/>
                <a:ext cx="9303327" cy="2179615"/>
              </a:xfrm>
              <a:blipFill>
                <a:blip r:embed="rId3"/>
                <a:stretch>
                  <a:fillRect l="-1226" t="-4624"/>
                </a:stretch>
              </a:blipFill>
            </p:spPr>
            <p:txBody>
              <a:bodyPr/>
              <a:lstStyle/>
              <a:p>
                <a:r>
                  <a:rPr lang="en-FR">
                    <a:noFill/>
                  </a:rPr>
                  <a:t> </a:t>
                </a:r>
              </a:p>
            </p:txBody>
          </p:sp>
        </mc:Fallback>
      </mc:AlternateContent>
      <p:pic>
        <p:nvPicPr>
          <p:cNvPr id="20" name="Graphic 19">
            <a:extLst>
              <a:ext uri="{FF2B5EF4-FFF2-40B4-BE49-F238E27FC236}">
                <a16:creationId xmlns:a16="http://schemas.microsoft.com/office/drawing/2014/main" id="{2164FB10-F320-9F21-64D0-8305B770A636}"/>
              </a:ext>
            </a:extLst>
          </p:cNvPr>
          <p:cNvPicPr>
            <a:picLocks noChangeAspect="1"/>
          </p:cNvPicPr>
          <p:nvPr/>
        </p:nvPicPr>
        <p:blipFill>
          <a:blip>
            <a:extLst>
              <a:ext uri="{96DAC541-7B7A-43D3-8B79-37D633B846F1}">
                <asvg:svgBlip xmlns:asvg="http://schemas.microsoft.com/office/drawing/2016/SVG/main" r:embed="rId4"/>
              </a:ext>
            </a:extLst>
          </a:blip>
          <a:srcRect l="25097" t="23750" r="14379" b="26661"/>
          <a:stretch>
            <a:fillRect/>
          </a:stretch>
        </p:blipFill>
        <p:spPr>
          <a:xfrm>
            <a:off x="1809866" y="3479987"/>
            <a:ext cx="8378670" cy="3378013"/>
          </a:xfrm>
          <a:prstGeom prst="rect">
            <a:avLst/>
          </a:prstGeom>
        </p:spPr>
      </p:pic>
      <p:pic>
        <p:nvPicPr>
          <p:cNvPr id="25" name="Picture 24">
            <a:extLst>
              <a:ext uri="{FF2B5EF4-FFF2-40B4-BE49-F238E27FC236}">
                <a16:creationId xmlns:a16="http://schemas.microsoft.com/office/drawing/2014/main" id="{EB63D612-0AF0-642D-A943-ECDCD1D4C1A4}"/>
              </a:ext>
            </a:extLst>
          </p:cNvPr>
          <p:cNvPicPr>
            <a:picLocks noChangeAspect="1"/>
          </p:cNvPicPr>
          <p:nvPr/>
        </p:nvPicPr>
        <p:blipFill>
          <a:blip r:embed="rId5"/>
          <a:stretch>
            <a:fillRect/>
          </a:stretch>
        </p:blipFill>
        <p:spPr>
          <a:xfrm>
            <a:off x="9993765" y="4074474"/>
            <a:ext cx="793782" cy="742080"/>
          </a:xfrm>
          <a:prstGeom prst="rect">
            <a:avLst/>
          </a:prstGeom>
        </p:spPr>
      </p:pic>
      <p:pic>
        <p:nvPicPr>
          <p:cNvPr id="26" name="Picture 25">
            <a:extLst>
              <a:ext uri="{FF2B5EF4-FFF2-40B4-BE49-F238E27FC236}">
                <a16:creationId xmlns:a16="http://schemas.microsoft.com/office/drawing/2014/main" id="{B2AA39A4-3A7B-FA4E-0FD4-28EF63BDF7BF}"/>
              </a:ext>
            </a:extLst>
          </p:cNvPr>
          <p:cNvPicPr>
            <a:picLocks noChangeAspect="1"/>
          </p:cNvPicPr>
          <p:nvPr/>
        </p:nvPicPr>
        <p:blipFill>
          <a:blip r:embed="rId6"/>
          <a:stretch>
            <a:fillRect/>
          </a:stretch>
        </p:blipFill>
        <p:spPr>
          <a:xfrm>
            <a:off x="9958837" y="5011924"/>
            <a:ext cx="828710" cy="651388"/>
          </a:xfrm>
          <a:prstGeom prst="rect">
            <a:avLst/>
          </a:prstGeom>
        </p:spPr>
      </p:pic>
      <p:pic>
        <p:nvPicPr>
          <p:cNvPr id="27" name="Picture 26">
            <a:extLst>
              <a:ext uri="{FF2B5EF4-FFF2-40B4-BE49-F238E27FC236}">
                <a16:creationId xmlns:a16="http://schemas.microsoft.com/office/drawing/2014/main" id="{41D8A386-71E3-E707-AB01-3A5BFC27C51D}"/>
              </a:ext>
            </a:extLst>
          </p:cNvPr>
          <p:cNvPicPr>
            <a:picLocks noChangeAspect="1"/>
          </p:cNvPicPr>
          <p:nvPr/>
        </p:nvPicPr>
        <p:blipFill>
          <a:blip r:embed="rId7"/>
          <a:stretch>
            <a:fillRect/>
          </a:stretch>
        </p:blipFill>
        <p:spPr>
          <a:xfrm>
            <a:off x="9993765" y="5889615"/>
            <a:ext cx="781554" cy="742081"/>
          </a:xfrm>
          <a:prstGeom prst="rect">
            <a:avLst/>
          </a:prstGeom>
        </p:spPr>
      </p:pic>
      <p:pic>
        <p:nvPicPr>
          <p:cNvPr id="4" name="Picture 3" descr="Rain - Free weather icons">
            <a:extLst>
              <a:ext uri="{FF2B5EF4-FFF2-40B4-BE49-F238E27FC236}">
                <a16:creationId xmlns:a16="http://schemas.microsoft.com/office/drawing/2014/main" id="{14ED79A2-8F1A-1898-3933-A0D7F419B850}"/>
              </a:ext>
            </a:extLst>
          </p:cNvPr>
          <p:cNvPicPr>
            <a:picLocks noChangeAspect="1"/>
          </p:cNvPicPr>
          <p:nvPr/>
        </p:nvPicPr>
        <p:blipFill>
          <a:blip r:embed="rId8">
            <a:duotone>
              <a:schemeClr val="accent4">
                <a:shade val="45000"/>
                <a:satMod val="135000"/>
              </a:schemeClr>
              <a:prstClr val="white"/>
            </a:duotone>
          </a:blip>
          <a:stretch>
            <a:fillRect/>
          </a:stretch>
        </p:blipFill>
        <p:spPr>
          <a:xfrm>
            <a:off x="804748" y="3991179"/>
            <a:ext cx="604572" cy="604572"/>
          </a:xfrm>
          <a:prstGeom prst="rect">
            <a:avLst/>
          </a:prstGeom>
        </p:spPr>
      </p:pic>
      <p:pic>
        <p:nvPicPr>
          <p:cNvPr id="8" name="Picture 7" descr="Icon Temperature Drawing PNG Transparent Background, Free Download #11089 -  FreeIconsPNG">
            <a:extLst>
              <a:ext uri="{FF2B5EF4-FFF2-40B4-BE49-F238E27FC236}">
                <a16:creationId xmlns:a16="http://schemas.microsoft.com/office/drawing/2014/main" id="{7912C7BC-613F-BAE1-F971-92AA27AEF683}"/>
              </a:ext>
            </a:extLst>
          </p:cNvPr>
          <p:cNvPicPr>
            <a:picLocks noChangeAspect="1"/>
          </p:cNvPicPr>
          <p:nvPr/>
        </p:nvPicPr>
        <p:blipFill>
          <a:blip r:embed="rId9">
            <a:duotone>
              <a:schemeClr val="accent6">
                <a:shade val="45000"/>
                <a:satMod val="135000"/>
              </a:schemeClr>
              <a:prstClr val="white"/>
            </a:duotone>
          </a:blip>
          <a:stretch>
            <a:fillRect/>
          </a:stretch>
        </p:blipFill>
        <p:spPr>
          <a:xfrm>
            <a:off x="1346336" y="4005240"/>
            <a:ext cx="742081" cy="742081"/>
          </a:xfrm>
          <a:prstGeom prst="rect">
            <a:avLst/>
          </a:prstGeom>
        </p:spPr>
      </p:pic>
      <p:pic>
        <p:nvPicPr>
          <p:cNvPr id="9" name="Picture 8" descr="CORINE Land Cover — Copernicus Land Monitoring Service">
            <a:extLst>
              <a:ext uri="{FF2B5EF4-FFF2-40B4-BE49-F238E27FC236}">
                <a16:creationId xmlns:a16="http://schemas.microsoft.com/office/drawing/2014/main" id="{CDCA2387-D9EE-C485-2518-74D55802F25A}"/>
              </a:ext>
            </a:extLst>
          </p:cNvPr>
          <p:cNvPicPr>
            <a:picLocks noChangeAspect="1"/>
          </p:cNvPicPr>
          <p:nvPr/>
        </p:nvPicPr>
        <p:blipFill>
          <a:blip r:embed="rId10"/>
          <a:stretch>
            <a:fillRect/>
          </a:stretch>
        </p:blipFill>
        <p:spPr>
          <a:xfrm>
            <a:off x="726691" y="4835159"/>
            <a:ext cx="898195" cy="898195"/>
          </a:xfrm>
          <a:prstGeom prst="rect">
            <a:avLst/>
          </a:prstGeom>
        </p:spPr>
      </p:pic>
      <p:pic>
        <p:nvPicPr>
          <p:cNvPr id="11" name="Picture 10">
            <a:extLst>
              <a:ext uri="{FF2B5EF4-FFF2-40B4-BE49-F238E27FC236}">
                <a16:creationId xmlns:a16="http://schemas.microsoft.com/office/drawing/2014/main" id="{C3CA58FF-E5D7-0F96-CC4E-91F8CC69599A}"/>
              </a:ext>
            </a:extLst>
          </p:cNvPr>
          <p:cNvPicPr>
            <a:picLocks noChangeAspect="1"/>
          </p:cNvPicPr>
          <p:nvPr/>
        </p:nvPicPr>
        <p:blipFill>
          <a:blip r:embed="rId11">
            <a:extLst>
              <a:ext uri="{BEBA8EAE-BF5A-486C-A8C5-ECC9F3942E4B}">
                <a14:imgProps xmlns:a14="http://schemas.microsoft.com/office/drawing/2010/main">
                  <a14:imgLayer r:embed="rId12">
                    <a14:imgEffect>
                      <a14:brightnessContrast bright="40000" contrast="20000"/>
                    </a14:imgEffect>
                  </a14:imgLayer>
                </a14:imgProps>
              </a:ext>
            </a:extLst>
          </a:blip>
          <a:stretch>
            <a:fillRect/>
          </a:stretch>
        </p:blipFill>
        <p:spPr>
          <a:xfrm>
            <a:off x="1753103" y="4835159"/>
            <a:ext cx="860456" cy="898195"/>
          </a:xfrm>
          <a:prstGeom prst="rect">
            <a:avLst/>
          </a:prstGeom>
        </p:spPr>
      </p:pic>
      <p:pic>
        <p:nvPicPr>
          <p:cNvPr id="12" name="Picture 11" descr="Time Series Data Analysis">
            <a:extLst>
              <a:ext uri="{FF2B5EF4-FFF2-40B4-BE49-F238E27FC236}">
                <a16:creationId xmlns:a16="http://schemas.microsoft.com/office/drawing/2014/main" id="{65E981D4-A87F-C480-684E-9282220ED918}"/>
              </a:ext>
            </a:extLst>
          </p:cNvPr>
          <p:cNvPicPr>
            <a:picLocks noChangeAspect="1"/>
          </p:cNvPicPr>
          <p:nvPr/>
        </p:nvPicPr>
        <p:blipFill>
          <a:blip r:embed="rId13"/>
          <a:stretch>
            <a:fillRect/>
          </a:stretch>
        </p:blipFill>
        <p:spPr>
          <a:xfrm>
            <a:off x="1027841" y="5897176"/>
            <a:ext cx="1293696" cy="898195"/>
          </a:xfrm>
          <a:prstGeom prst="rect">
            <a:avLst/>
          </a:prstGeom>
        </p:spPr>
      </p:pic>
    </p:spTree>
    <p:extLst>
      <p:ext uri="{BB962C8B-B14F-4D97-AF65-F5344CB8AC3E}">
        <p14:creationId xmlns:p14="http://schemas.microsoft.com/office/powerpoint/2010/main" val="3011330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7236C-4B0E-AC55-C39A-1BE547961921}"/>
              </a:ext>
            </a:extLst>
          </p:cNvPr>
          <p:cNvSpPr>
            <a:spLocks noGrp="1"/>
          </p:cNvSpPr>
          <p:nvPr>
            <p:ph type="title"/>
          </p:nvPr>
        </p:nvSpPr>
        <p:spPr>
          <a:xfrm>
            <a:off x="1676400" y="2766218"/>
            <a:ext cx="10515600" cy="1325563"/>
          </a:xfrm>
        </p:spPr>
        <p:txBody>
          <a:bodyPr/>
          <a:lstStyle/>
          <a:p>
            <a:r>
              <a:rPr lang="en-FR" dirty="0"/>
              <a:t>Which kind of data feeds these models?</a:t>
            </a:r>
          </a:p>
        </p:txBody>
      </p:sp>
    </p:spTree>
    <p:extLst>
      <p:ext uri="{BB962C8B-B14F-4D97-AF65-F5344CB8AC3E}">
        <p14:creationId xmlns:p14="http://schemas.microsoft.com/office/powerpoint/2010/main" val="3358411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7CF41-CCB5-2C0F-B0F7-9C4A73283D7F}"/>
              </a:ext>
            </a:extLst>
          </p:cNvPr>
          <p:cNvSpPr>
            <a:spLocks noGrp="1"/>
          </p:cNvSpPr>
          <p:nvPr>
            <p:ph type="title"/>
          </p:nvPr>
        </p:nvSpPr>
        <p:spPr/>
        <p:txBody>
          <a:bodyPr/>
          <a:lstStyle/>
          <a:p>
            <a:r>
              <a:rPr lang="en-US" noProof="0" dirty="0"/>
              <a:t>Presence Absence (PA) Data</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07D913F-1F3B-9599-1C0D-255A0116947D}"/>
                  </a:ext>
                </a:extLst>
              </p:cNvPr>
              <p:cNvSpPr>
                <a:spLocks noGrp="1"/>
              </p:cNvSpPr>
              <p:nvPr>
                <p:ph idx="1"/>
              </p:nvPr>
            </p:nvSpPr>
            <p:spPr>
              <a:xfrm>
                <a:off x="838200" y="1550771"/>
                <a:ext cx="5063836" cy="4351338"/>
              </a:xfrm>
            </p:spPr>
            <p:txBody>
              <a:bodyPr>
                <a:normAutofit/>
              </a:bodyPr>
              <a:lstStyle/>
              <a:p>
                <a:endParaRPr lang="en-US" noProof="0" dirty="0"/>
              </a:p>
              <a:p>
                <a:r>
                  <a:rPr lang="en-US" noProof="0" dirty="0"/>
                  <a:t>Experts report whether species </a:t>
                </a:r>
                <a14:m>
                  <m:oMath xmlns:m="http://schemas.openxmlformats.org/officeDocument/2006/math">
                    <m:r>
                      <a:rPr lang="en-US" b="0" i="1" noProof="0" smtClean="0">
                        <a:solidFill>
                          <a:schemeClr val="accent2">
                            <a:lumMod val="40000"/>
                            <a:lumOff val="60000"/>
                          </a:schemeClr>
                        </a:solidFill>
                        <a:latin typeface="Cambria Math" panose="02040503050406030204" pitchFamily="18" charset="0"/>
                      </a:rPr>
                      <m:t>𝑗</m:t>
                    </m:r>
                  </m:oMath>
                </a14:m>
                <a:r>
                  <a:rPr lang="en-US" noProof="0" dirty="0"/>
                  <a:t> is present or absent in site </a:t>
                </a:r>
                <a14:m>
                  <m:oMath xmlns:m="http://schemas.openxmlformats.org/officeDocument/2006/math">
                    <m:r>
                      <a:rPr lang="en-US" b="0" i="1" noProof="0" smtClean="0">
                        <a:solidFill>
                          <a:schemeClr val="accent2">
                            <a:lumMod val="40000"/>
                            <a:lumOff val="60000"/>
                          </a:schemeClr>
                        </a:solidFill>
                        <a:latin typeface="Cambria Math" panose="02040503050406030204" pitchFamily="18" charset="0"/>
                      </a:rPr>
                      <m:t>𝑖</m:t>
                    </m:r>
                  </m:oMath>
                </a14:m>
                <a:r>
                  <a:rPr lang="en-US" noProof="0" dirty="0"/>
                  <a:t>. Then </a:t>
                </a:r>
                <a14:m>
                  <m:oMath xmlns:m="http://schemas.openxmlformats.org/officeDocument/2006/math">
                    <m:sSub>
                      <m:sSubPr>
                        <m:ctrlPr>
                          <a:rPr lang="en-US" i="1">
                            <a:solidFill>
                              <a:schemeClr val="accent2">
                                <a:lumMod val="40000"/>
                                <a:lumOff val="60000"/>
                              </a:schemeClr>
                            </a:solidFill>
                            <a:latin typeface="Cambria Math" panose="02040503050406030204" pitchFamily="18" charset="0"/>
                          </a:rPr>
                        </m:ctrlPr>
                      </m:sSubPr>
                      <m:e>
                        <m:r>
                          <a:rPr lang="en-US" i="1">
                            <a:solidFill>
                              <a:schemeClr val="accent2">
                                <a:lumMod val="40000"/>
                                <a:lumOff val="60000"/>
                              </a:schemeClr>
                            </a:solidFill>
                            <a:latin typeface="Cambria Math" panose="02040503050406030204" pitchFamily="18" charset="0"/>
                          </a:rPr>
                          <m:t>𝑦</m:t>
                        </m:r>
                      </m:e>
                      <m:sub>
                        <m:r>
                          <a:rPr lang="en-US" i="1">
                            <a:solidFill>
                              <a:schemeClr val="accent2">
                                <a:lumMod val="40000"/>
                                <a:lumOff val="60000"/>
                              </a:schemeClr>
                            </a:solidFill>
                            <a:latin typeface="Cambria Math" panose="02040503050406030204" pitchFamily="18" charset="0"/>
                          </a:rPr>
                          <m:t>𝑖𝑗</m:t>
                        </m:r>
                      </m:sub>
                    </m:sSub>
                    <m:r>
                      <a:rPr lang="en-US" i="1">
                        <a:solidFill>
                          <a:schemeClr val="accent2">
                            <a:lumMod val="40000"/>
                            <a:lumOff val="60000"/>
                          </a:schemeClr>
                        </a:solidFill>
                        <a:latin typeface="Cambria Math" panose="02040503050406030204" pitchFamily="18" charset="0"/>
                      </a:rPr>
                      <m:t>∈{0,1}</m:t>
                    </m:r>
                  </m:oMath>
                </a14:m>
                <a:endParaRPr lang="en-US" dirty="0"/>
              </a:p>
              <a:p>
                <a:pPr marL="0" indent="0">
                  <a:buNone/>
                </a:pPr>
                <a:endParaRPr lang="en-US" noProof="0" dirty="0"/>
              </a:p>
              <a:p>
                <a:r>
                  <a:rPr lang="en-GB" dirty="0"/>
                  <a:t>Standardized, reproducible protocol: area to sample, survey effort, revisit frequency, site selection</a:t>
                </a:r>
                <a:endParaRPr lang="en-US" noProof="0" dirty="0"/>
              </a:p>
            </p:txBody>
          </p:sp>
        </mc:Choice>
        <mc:Fallback xmlns="">
          <p:sp>
            <p:nvSpPr>
              <p:cNvPr id="3" name="Content Placeholder 2">
                <a:extLst>
                  <a:ext uri="{FF2B5EF4-FFF2-40B4-BE49-F238E27FC236}">
                    <a16:creationId xmlns:a16="http://schemas.microsoft.com/office/drawing/2014/main" id="{B07D913F-1F3B-9599-1C0D-255A0116947D}"/>
                  </a:ext>
                </a:extLst>
              </p:cNvPr>
              <p:cNvSpPr>
                <a:spLocks noGrp="1" noRot="1" noChangeAspect="1" noMove="1" noResize="1" noEditPoints="1" noAdjustHandles="1" noChangeArrowheads="1" noChangeShapeType="1" noTextEdit="1"/>
              </p:cNvSpPr>
              <p:nvPr>
                <p:ph idx="1"/>
              </p:nvPr>
            </p:nvSpPr>
            <p:spPr>
              <a:xfrm>
                <a:off x="838200" y="1550771"/>
                <a:ext cx="5063836" cy="4351338"/>
              </a:xfrm>
              <a:blipFill>
                <a:blip r:embed="rId2"/>
                <a:stretch>
                  <a:fillRect l="-2256" r="-1003"/>
                </a:stretch>
              </a:blipFill>
            </p:spPr>
            <p:txBody>
              <a:bodyPr/>
              <a:lstStyle/>
              <a:p>
                <a:r>
                  <a:rPr lang="en-FR">
                    <a:noFill/>
                  </a:rPr>
                  <a:t> </a:t>
                </a:r>
              </a:p>
            </p:txBody>
          </p:sp>
        </mc:Fallback>
      </mc:AlternateContent>
      <p:pic>
        <p:nvPicPr>
          <p:cNvPr id="2050" name="Picture 2" descr="CS Field Survey | UK Centre for Ecology &amp; Hydrology">
            <a:extLst>
              <a:ext uri="{FF2B5EF4-FFF2-40B4-BE49-F238E27FC236}">
                <a16:creationId xmlns:a16="http://schemas.microsoft.com/office/drawing/2014/main" id="{007CB529-BB65-EB47-6CB7-220832498D2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3437"/>
          <a:stretch>
            <a:fillRect/>
          </a:stretch>
        </p:blipFill>
        <p:spPr bwMode="auto">
          <a:xfrm>
            <a:off x="8000012" y="673718"/>
            <a:ext cx="3438914" cy="25265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Picture 3" descr="Observing Patterns By Ecological Sampling - Snab Biology">
            <a:extLst>
              <a:ext uri="{FF2B5EF4-FFF2-40B4-BE49-F238E27FC236}">
                <a16:creationId xmlns:a16="http://schemas.microsoft.com/office/drawing/2014/main" id="{3C6614F8-A9C4-5075-616E-FFA70C721EEA}"/>
              </a:ext>
            </a:extLst>
          </p:cNvPr>
          <p:cNvPicPr>
            <a:picLocks noChangeAspect="1"/>
          </p:cNvPicPr>
          <p:nvPr/>
        </p:nvPicPr>
        <p:blipFill>
          <a:blip r:embed="rId4"/>
          <a:stretch>
            <a:fillRect/>
          </a:stretch>
        </p:blipFill>
        <p:spPr>
          <a:xfrm>
            <a:off x="6289966" y="3508860"/>
            <a:ext cx="4254665" cy="2393249"/>
          </a:xfrm>
          <a:prstGeom prst="rect">
            <a:avLst/>
          </a:prstGeom>
        </p:spPr>
      </p:pic>
    </p:spTree>
    <p:extLst>
      <p:ext uri="{BB962C8B-B14F-4D97-AF65-F5344CB8AC3E}">
        <p14:creationId xmlns:p14="http://schemas.microsoft.com/office/powerpoint/2010/main" val="1460291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0E523-4DC1-AD22-CD5A-8735A9271094}"/>
              </a:ext>
            </a:extLst>
          </p:cNvPr>
          <p:cNvSpPr>
            <a:spLocks noGrp="1"/>
          </p:cNvSpPr>
          <p:nvPr>
            <p:ph type="title"/>
          </p:nvPr>
        </p:nvSpPr>
        <p:spPr/>
        <p:txBody>
          <a:bodyPr/>
          <a:lstStyle/>
          <a:p>
            <a:r>
              <a:rPr lang="en-US" noProof="0" dirty="0"/>
              <a:t>Presence Only (PO) Data</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64BC33E-C76F-EC82-07F3-E69291F04833}"/>
                  </a:ext>
                </a:extLst>
              </p:cNvPr>
              <p:cNvSpPr>
                <a:spLocks noGrp="1"/>
              </p:cNvSpPr>
              <p:nvPr>
                <p:ph idx="1"/>
              </p:nvPr>
            </p:nvSpPr>
            <p:spPr>
              <a:xfrm>
                <a:off x="838200" y="1690687"/>
                <a:ext cx="5591629" cy="4351338"/>
              </a:xfrm>
            </p:spPr>
            <p:txBody>
              <a:bodyPr>
                <a:normAutofit/>
              </a:bodyPr>
              <a:lstStyle/>
              <a:p>
                <a:pPr marL="0" indent="0">
                  <a:buNone/>
                </a:pPr>
                <a:endParaRPr lang="en-US" noProof="0" dirty="0"/>
              </a:p>
              <a:p>
                <a:r>
                  <a:rPr lang="en-US" dirty="0"/>
                  <a:t>Opportunistic observations, which only </a:t>
                </a:r>
                <a:r>
                  <a:rPr lang="en-US" noProof="0" dirty="0"/>
                  <a:t>reports presences. </a:t>
                </a:r>
                <a:r>
                  <a:rPr lang="en-US" dirty="0"/>
                  <a:t>T</a:t>
                </a:r>
                <a:r>
                  <a:rPr lang="en-US" noProof="0" dirty="0"/>
                  <a:t>hen: </a:t>
                </a:r>
                <a14:m>
                  <m:oMath xmlns:m="http://schemas.openxmlformats.org/officeDocument/2006/math">
                    <m:sSub>
                      <m:sSubPr>
                        <m:ctrlPr>
                          <a:rPr lang="en-US" b="0" i="1" noProof="0" smtClean="0">
                            <a:solidFill>
                              <a:schemeClr val="accent2">
                                <a:lumMod val="40000"/>
                                <a:lumOff val="60000"/>
                              </a:schemeClr>
                            </a:solidFill>
                            <a:latin typeface="Cambria Math" panose="02040503050406030204" pitchFamily="18" charset="0"/>
                          </a:rPr>
                        </m:ctrlPr>
                      </m:sSubPr>
                      <m:e>
                        <m:r>
                          <a:rPr lang="en-US" b="0" i="1" noProof="0" smtClean="0">
                            <a:solidFill>
                              <a:schemeClr val="accent2">
                                <a:lumMod val="40000"/>
                                <a:lumOff val="60000"/>
                              </a:schemeClr>
                            </a:solidFill>
                            <a:latin typeface="Cambria Math" panose="02040503050406030204" pitchFamily="18" charset="0"/>
                          </a:rPr>
                          <m:t>𝑦</m:t>
                        </m:r>
                      </m:e>
                      <m:sub>
                        <m:r>
                          <a:rPr lang="en-US" b="0" i="1" noProof="0" smtClean="0">
                            <a:solidFill>
                              <a:schemeClr val="accent2">
                                <a:lumMod val="40000"/>
                                <a:lumOff val="60000"/>
                              </a:schemeClr>
                            </a:solidFill>
                            <a:latin typeface="Cambria Math" panose="02040503050406030204" pitchFamily="18" charset="0"/>
                          </a:rPr>
                          <m:t>𝑖𝑗</m:t>
                        </m:r>
                      </m:sub>
                    </m:sSub>
                    <m:r>
                      <a:rPr lang="en-US" b="0" i="1" noProof="0" smtClean="0">
                        <a:solidFill>
                          <a:schemeClr val="accent2">
                            <a:lumMod val="40000"/>
                            <a:lumOff val="60000"/>
                          </a:schemeClr>
                        </a:solidFill>
                        <a:latin typeface="Cambria Math" panose="02040503050406030204" pitchFamily="18" charset="0"/>
                      </a:rPr>
                      <m:t>∈{−,1}</m:t>
                    </m:r>
                  </m:oMath>
                </a14:m>
                <a:endParaRPr lang="en-US" dirty="0">
                  <a:solidFill>
                    <a:schemeClr val="accent2">
                      <a:lumMod val="40000"/>
                      <a:lumOff val="60000"/>
                    </a:schemeClr>
                  </a:solidFill>
                </a:endParaRPr>
              </a:p>
              <a:p>
                <a:endParaRPr lang="en-US" dirty="0">
                  <a:solidFill>
                    <a:schemeClr val="accent2">
                      <a:lumMod val="40000"/>
                      <a:lumOff val="60000"/>
                    </a:schemeClr>
                  </a:solidFill>
                </a:endParaRPr>
              </a:p>
              <a:p>
                <a:r>
                  <a:rPr lang="en-US" dirty="0"/>
                  <a:t>Tends to be biased geographically</a:t>
                </a:r>
              </a:p>
              <a:p>
                <a:pPr marL="0" indent="0">
                  <a:buNone/>
                </a:pPr>
                <a:endParaRPr lang="en-US" noProof="0" dirty="0">
                  <a:solidFill>
                    <a:schemeClr val="accent2">
                      <a:lumMod val="40000"/>
                      <a:lumOff val="60000"/>
                    </a:schemeClr>
                  </a:solidFill>
                </a:endParaRPr>
              </a:p>
              <a:p>
                <a:r>
                  <a:rPr lang="en-US" noProof="0" dirty="0">
                    <a:solidFill>
                      <a:schemeClr val="tx2"/>
                    </a:solidFill>
                  </a:rPr>
                  <a:t>Largest collections come from </a:t>
                </a:r>
                <a:r>
                  <a:rPr lang="en-US" b="1" noProof="0" dirty="0">
                    <a:solidFill>
                      <a:schemeClr val="tx2"/>
                    </a:solidFill>
                  </a:rPr>
                  <a:t>citizen science platforms</a:t>
                </a:r>
              </a:p>
              <a:p>
                <a:pPr marL="0" indent="0">
                  <a:buNone/>
                </a:pPr>
                <a:endParaRPr lang="en-US" dirty="0">
                  <a:solidFill>
                    <a:schemeClr val="tx2"/>
                  </a:solidFill>
                </a:endParaRPr>
              </a:p>
              <a:p>
                <a:pPr marL="0" indent="0">
                  <a:buNone/>
                </a:pPr>
                <a:endParaRPr lang="en-US" noProof="0" dirty="0">
                  <a:solidFill>
                    <a:schemeClr val="accent2">
                      <a:lumMod val="40000"/>
                      <a:lumOff val="60000"/>
                    </a:schemeClr>
                  </a:solidFill>
                </a:endParaRPr>
              </a:p>
              <a:p>
                <a:endParaRPr lang="en-US" noProof="0" dirty="0"/>
              </a:p>
            </p:txBody>
          </p:sp>
        </mc:Choice>
        <mc:Fallback xmlns="">
          <p:sp>
            <p:nvSpPr>
              <p:cNvPr id="3" name="Content Placeholder 2">
                <a:extLst>
                  <a:ext uri="{FF2B5EF4-FFF2-40B4-BE49-F238E27FC236}">
                    <a16:creationId xmlns:a16="http://schemas.microsoft.com/office/drawing/2014/main" id="{264BC33E-C76F-EC82-07F3-E69291F04833}"/>
                  </a:ext>
                </a:extLst>
              </p:cNvPr>
              <p:cNvSpPr>
                <a:spLocks noGrp="1" noRot="1" noChangeAspect="1" noMove="1" noResize="1" noEditPoints="1" noAdjustHandles="1" noChangeArrowheads="1" noChangeShapeType="1" noTextEdit="1"/>
              </p:cNvSpPr>
              <p:nvPr>
                <p:ph idx="1"/>
              </p:nvPr>
            </p:nvSpPr>
            <p:spPr>
              <a:xfrm>
                <a:off x="838200" y="1690687"/>
                <a:ext cx="5591629" cy="4351338"/>
              </a:xfrm>
              <a:blipFill>
                <a:blip r:embed="rId2"/>
                <a:stretch>
                  <a:fillRect l="-2041" r="-1587" b="-1163"/>
                </a:stretch>
              </a:blipFill>
            </p:spPr>
            <p:txBody>
              <a:bodyPr/>
              <a:lstStyle/>
              <a:p>
                <a:r>
                  <a:rPr lang="en-FR">
                    <a:noFill/>
                  </a:rPr>
                  <a:t> </a:t>
                </a:r>
              </a:p>
            </p:txBody>
          </p:sp>
        </mc:Fallback>
      </mc:AlternateContent>
      <p:pic>
        <p:nvPicPr>
          <p:cNvPr id="5" name="Picture 4">
            <a:extLst>
              <a:ext uri="{FF2B5EF4-FFF2-40B4-BE49-F238E27FC236}">
                <a16:creationId xmlns:a16="http://schemas.microsoft.com/office/drawing/2014/main" id="{1C631572-4D33-6EBB-51BE-7D74C04F6AC3}"/>
              </a:ext>
            </a:extLst>
          </p:cNvPr>
          <p:cNvPicPr>
            <a:picLocks noChangeAspect="1"/>
          </p:cNvPicPr>
          <p:nvPr/>
        </p:nvPicPr>
        <p:blipFill>
          <a:blip r:embed="rId3"/>
          <a:stretch>
            <a:fillRect/>
          </a:stretch>
        </p:blipFill>
        <p:spPr>
          <a:xfrm>
            <a:off x="7197990" y="256778"/>
            <a:ext cx="2862908" cy="2867819"/>
          </a:xfrm>
          <a:prstGeom prst="rect">
            <a:avLst/>
          </a:prstGeom>
        </p:spPr>
      </p:pic>
      <p:pic>
        <p:nvPicPr>
          <p:cNvPr id="7" name="Picture 6">
            <a:extLst>
              <a:ext uri="{FF2B5EF4-FFF2-40B4-BE49-F238E27FC236}">
                <a16:creationId xmlns:a16="http://schemas.microsoft.com/office/drawing/2014/main" id="{45E55073-E08A-26BF-341C-C66B41953F2F}"/>
              </a:ext>
            </a:extLst>
          </p:cNvPr>
          <p:cNvPicPr>
            <a:picLocks noChangeAspect="1"/>
          </p:cNvPicPr>
          <p:nvPr/>
        </p:nvPicPr>
        <p:blipFill>
          <a:blip r:embed="rId4"/>
          <a:stretch>
            <a:fillRect/>
          </a:stretch>
        </p:blipFill>
        <p:spPr>
          <a:xfrm>
            <a:off x="7095198" y="3429000"/>
            <a:ext cx="3948853" cy="2996482"/>
          </a:xfrm>
          <a:prstGeom prst="rect">
            <a:avLst/>
          </a:prstGeom>
        </p:spPr>
      </p:pic>
    </p:spTree>
    <p:extLst>
      <p:ext uri="{BB962C8B-B14F-4D97-AF65-F5344CB8AC3E}">
        <p14:creationId xmlns:p14="http://schemas.microsoft.com/office/powerpoint/2010/main" val="17363346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D54FF-41A4-928C-C776-4D3C3433B9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ACB433-CFCE-DF9A-887A-5FB7DB28508F}"/>
              </a:ext>
            </a:extLst>
          </p:cNvPr>
          <p:cNvSpPr>
            <a:spLocks noGrp="1"/>
          </p:cNvSpPr>
          <p:nvPr>
            <p:ph type="title"/>
          </p:nvPr>
        </p:nvSpPr>
        <p:spPr>
          <a:xfrm>
            <a:off x="838200" y="365125"/>
            <a:ext cx="11422224" cy="1325563"/>
          </a:xfrm>
        </p:spPr>
        <p:txBody>
          <a:bodyPr/>
          <a:lstStyle/>
          <a:p>
            <a:r>
              <a:rPr lang="en-US" noProof="0" dirty="0"/>
              <a:t>Data Availability</a:t>
            </a:r>
          </a:p>
        </p:txBody>
      </p:sp>
      <p:sp>
        <p:nvSpPr>
          <p:cNvPr id="8" name="Content Placeholder 2">
            <a:extLst>
              <a:ext uri="{FF2B5EF4-FFF2-40B4-BE49-F238E27FC236}">
                <a16:creationId xmlns:a16="http://schemas.microsoft.com/office/drawing/2014/main" id="{23373965-EA3F-B961-0C5A-3DD0AB12F5D7}"/>
              </a:ext>
            </a:extLst>
          </p:cNvPr>
          <p:cNvSpPr>
            <a:spLocks noGrp="1"/>
          </p:cNvSpPr>
          <p:nvPr>
            <p:ph idx="1"/>
          </p:nvPr>
        </p:nvSpPr>
        <p:spPr>
          <a:xfrm>
            <a:off x="838201" y="1825625"/>
            <a:ext cx="5257799" cy="4351338"/>
          </a:xfrm>
        </p:spPr>
        <p:txBody>
          <a:bodyPr>
            <a:normAutofit/>
          </a:bodyPr>
          <a:lstStyle/>
          <a:p>
            <a:r>
              <a:rPr lang="en-GB" b="1" dirty="0"/>
              <a:t>PA data</a:t>
            </a:r>
            <a:r>
              <a:rPr lang="en-GB" dirty="0"/>
              <a:t> is geographically limited, costly to collect, but far more valuable for reliable inference</a:t>
            </a:r>
          </a:p>
          <a:p>
            <a:endParaRPr lang="en-GB" dirty="0"/>
          </a:p>
          <a:p>
            <a:r>
              <a:rPr lang="en-GB" b="1" dirty="0"/>
              <a:t>PO data</a:t>
            </a:r>
            <a:r>
              <a:rPr lang="en-GB" dirty="0"/>
              <a:t> has much wider geographical coverage, but comes with significant biases</a:t>
            </a:r>
          </a:p>
          <a:p>
            <a:pPr marL="0" indent="0">
              <a:buNone/>
            </a:pPr>
            <a:endParaRPr lang="en-US" noProof="0" dirty="0"/>
          </a:p>
        </p:txBody>
      </p:sp>
      <p:sp>
        <p:nvSpPr>
          <p:cNvPr id="3" name="Content Placeholder 2">
            <a:extLst>
              <a:ext uri="{FF2B5EF4-FFF2-40B4-BE49-F238E27FC236}">
                <a16:creationId xmlns:a16="http://schemas.microsoft.com/office/drawing/2014/main" id="{E8223137-976D-8F86-8F55-8A864E265C7E}"/>
              </a:ext>
            </a:extLst>
          </p:cNvPr>
          <p:cNvSpPr txBox="1">
            <a:spLocks/>
          </p:cNvSpPr>
          <p:nvPr/>
        </p:nvSpPr>
        <p:spPr>
          <a:xfrm>
            <a:off x="8382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4" name="Content Placeholder 2">
            <a:extLst>
              <a:ext uri="{FF2B5EF4-FFF2-40B4-BE49-F238E27FC236}">
                <a16:creationId xmlns:a16="http://schemas.microsoft.com/office/drawing/2014/main" id="{7EF2DADA-8E5C-BD05-CE80-4CAEB5A608C4}"/>
              </a:ext>
            </a:extLst>
          </p:cNvPr>
          <p:cNvSpPr txBox="1">
            <a:spLocks/>
          </p:cNvSpPr>
          <p:nvPr/>
        </p:nvSpPr>
        <p:spPr>
          <a:xfrm>
            <a:off x="838200" y="1825625"/>
            <a:ext cx="7885922"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noProof="0" dirty="0"/>
          </a:p>
        </p:txBody>
      </p:sp>
      <p:sp>
        <p:nvSpPr>
          <p:cNvPr id="6" name="Content Placeholder 2">
            <a:extLst>
              <a:ext uri="{FF2B5EF4-FFF2-40B4-BE49-F238E27FC236}">
                <a16:creationId xmlns:a16="http://schemas.microsoft.com/office/drawing/2014/main" id="{D0395FDC-1C0E-76A4-62D6-D28992AFD891}"/>
              </a:ext>
            </a:extLst>
          </p:cNvPr>
          <p:cNvSpPr txBox="1">
            <a:spLocks/>
          </p:cNvSpPr>
          <p:nvPr/>
        </p:nvSpPr>
        <p:spPr>
          <a:xfrm>
            <a:off x="838200" y="1825625"/>
            <a:ext cx="7885922"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noProof="0" dirty="0"/>
          </a:p>
        </p:txBody>
      </p:sp>
      <p:pic>
        <p:nvPicPr>
          <p:cNvPr id="9" name="Picture 8">
            <a:extLst>
              <a:ext uri="{FF2B5EF4-FFF2-40B4-BE49-F238E27FC236}">
                <a16:creationId xmlns:a16="http://schemas.microsoft.com/office/drawing/2014/main" id="{A61D8768-01DB-7ADB-1377-82FDB58745E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278140" y="1587662"/>
            <a:ext cx="2789663" cy="4114402"/>
          </a:xfrm>
          <a:prstGeom prst="rect">
            <a:avLst/>
          </a:prstGeom>
        </p:spPr>
      </p:pic>
      <p:pic>
        <p:nvPicPr>
          <p:cNvPr id="11" name="Picture 10">
            <a:extLst>
              <a:ext uri="{FF2B5EF4-FFF2-40B4-BE49-F238E27FC236}">
                <a16:creationId xmlns:a16="http://schemas.microsoft.com/office/drawing/2014/main" id="{B48DE989-4E73-9709-A997-9549B41A63A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171692" y="1584916"/>
            <a:ext cx="2501752" cy="4129312"/>
          </a:xfrm>
          <a:prstGeom prst="rect">
            <a:avLst/>
          </a:prstGeom>
        </p:spPr>
      </p:pic>
      <p:sp>
        <p:nvSpPr>
          <p:cNvPr id="12" name="TextBox 11">
            <a:extLst>
              <a:ext uri="{FF2B5EF4-FFF2-40B4-BE49-F238E27FC236}">
                <a16:creationId xmlns:a16="http://schemas.microsoft.com/office/drawing/2014/main" id="{29C7D8D0-4580-48DA-B84D-4A17A8E005B5}"/>
              </a:ext>
            </a:extLst>
          </p:cNvPr>
          <p:cNvSpPr txBox="1"/>
          <p:nvPr/>
        </p:nvSpPr>
        <p:spPr>
          <a:xfrm>
            <a:off x="9862952" y="1263905"/>
            <a:ext cx="1042273" cy="369332"/>
          </a:xfrm>
          <a:prstGeom prst="rect">
            <a:avLst/>
          </a:prstGeom>
          <a:noFill/>
        </p:spPr>
        <p:txBody>
          <a:bodyPr wrap="none" rtlCol="0">
            <a:spAutoFit/>
          </a:bodyPr>
          <a:lstStyle/>
          <a:p>
            <a:r>
              <a:rPr lang="en-US" noProof="0" dirty="0"/>
              <a:t>PO-Data</a:t>
            </a:r>
          </a:p>
        </p:txBody>
      </p:sp>
      <p:sp>
        <p:nvSpPr>
          <p:cNvPr id="15" name="TextBox 14">
            <a:extLst>
              <a:ext uri="{FF2B5EF4-FFF2-40B4-BE49-F238E27FC236}">
                <a16:creationId xmlns:a16="http://schemas.microsoft.com/office/drawing/2014/main" id="{7718C9B8-F732-659A-843C-289BC0889986}"/>
              </a:ext>
            </a:extLst>
          </p:cNvPr>
          <p:cNvSpPr txBox="1"/>
          <p:nvPr/>
        </p:nvSpPr>
        <p:spPr>
          <a:xfrm>
            <a:off x="7419004" y="1263905"/>
            <a:ext cx="998735" cy="369332"/>
          </a:xfrm>
          <a:prstGeom prst="rect">
            <a:avLst/>
          </a:prstGeom>
          <a:noFill/>
        </p:spPr>
        <p:txBody>
          <a:bodyPr wrap="none" rtlCol="0">
            <a:spAutoFit/>
          </a:bodyPr>
          <a:lstStyle/>
          <a:p>
            <a:r>
              <a:rPr lang="en-US" noProof="0" dirty="0"/>
              <a:t>PA-Data</a:t>
            </a:r>
          </a:p>
        </p:txBody>
      </p:sp>
      <p:sp>
        <p:nvSpPr>
          <p:cNvPr id="18" name="TextBox 17">
            <a:extLst>
              <a:ext uri="{FF2B5EF4-FFF2-40B4-BE49-F238E27FC236}">
                <a16:creationId xmlns:a16="http://schemas.microsoft.com/office/drawing/2014/main" id="{A947BDF3-4C5C-548D-D6F2-8FB350588498}"/>
              </a:ext>
            </a:extLst>
          </p:cNvPr>
          <p:cNvSpPr txBox="1"/>
          <p:nvPr/>
        </p:nvSpPr>
        <p:spPr>
          <a:xfrm>
            <a:off x="8121013" y="5713002"/>
            <a:ext cx="3316036" cy="369332"/>
          </a:xfrm>
          <a:prstGeom prst="rect">
            <a:avLst/>
          </a:prstGeom>
          <a:noFill/>
        </p:spPr>
        <p:txBody>
          <a:bodyPr wrap="none" rtlCol="0">
            <a:spAutoFit/>
          </a:bodyPr>
          <a:lstStyle/>
          <a:p>
            <a:r>
              <a:rPr lang="en-US" i="1" noProof="0" dirty="0" err="1"/>
              <a:t>GeoLife</a:t>
            </a:r>
            <a:r>
              <a:rPr lang="en-US" i="1" dirty="0"/>
              <a:t>C</a:t>
            </a:r>
            <a:r>
              <a:rPr lang="en-US" i="1" noProof="0" dirty="0" err="1"/>
              <a:t>lef</a:t>
            </a:r>
            <a:r>
              <a:rPr lang="en-US" i="1" noProof="0" dirty="0"/>
              <a:t> 2023 (Botella et al.)</a:t>
            </a:r>
          </a:p>
        </p:txBody>
      </p:sp>
    </p:spTree>
    <p:extLst>
      <p:ext uri="{BB962C8B-B14F-4D97-AF65-F5344CB8AC3E}">
        <p14:creationId xmlns:p14="http://schemas.microsoft.com/office/powerpoint/2010/main" val="1545623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EC226-78D3-2F97-645E-9D0955AEAAC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147B813-53CD-F479-245E-ACA0F985887D}"/>
              </a:ext>
            </a:extLst>
          </p:cNvPr>
          <p:cNvSpPr/>
          <p:nvPr/>
        </p:nvSpPr>
        <p:spPr>
          <a:xfrm>
            <a:off x="2313710" y="2683823"/>
            <a:ext cx="7564581" cy="1413164"/>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R"/>
          </a:p>
        </p:txBody>
      </p:sp>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665639B2-13FF-4E32-6CAF-9566EB0DCB83}"/>
                  </a:ext>
                </a:extLst>
              </p:cNvPr>
              <p:cNvSpPr>
                <a:spLocks noGrp="1"/>
              </p:cNvSpPr>
              <p:nvPr>
                <p:ph idx="1"/>
              </p:nvPr>
            </p:nvSpPr>
            <p:spPr>
              <a:xfrm>
                <a:off x="2497942" y="2977469"/>
                <a:ext cx="7144656" cy="903061"/>
              </a:xfrm>
            </p:spPr>
            <p:txBody>
              <a:bodyPr>
                <a:normAutofit/>
              </a:bodyPr>
              <a:lstStyle/>
              <a:p>
                <a:pPr marL="0" indent="0" algn="ctr">
                  <a:buNone/>
                </a:pPr>
                <a:r>
                  <a:rPr lang="en-US" noProof="0" dirty="0">
                    <a:solidFill>
                      <a:schemeClr val="bg1"/>
                    </a:solidFill>
                  </a:rPr>
                  <a:t>Given two datasets </a:t>
                </a:r>
                <a14:m>
                  <m:oMath xmlns:m="http://schemas.openxmlformats.org/officeDocument/2006/math">
                    <m:sSub>
                      <m:sSubPr>
                        <m:ctrlPr>
                          <a:rPr lang="en-US" b="0" i="1" smtClean="0">
                            <a:solidFill>
                              <a:schemeClr val="accent1"/>
                            </a:solidFill>
                            <a:latin typeface="Cambria Math" panose="02040503050406030204" pitchFamily="18" charset="0"/>
                          </a:rPr>
                        </m:ctrlPr>
                      </m:sSubPr>
                      <m:e>
                        <m:r>
                          <a:rPr lang="en-US" i="1">
                            <a:solidFill>
                              <a:schemeClr val="accent1"/>
                            </a:solidFill>
                            <a:latin typeface="Cambria Math" panose="02040503050406030204" pitchFamily="18" charset="0"/>
                          </a:rPr>
                          <m:t>𝒟</m:t>
                        </m:r>
                      </m:e>
                      <m:sub>
                        <m:r>
                          <m:rPr>
                            <m:sty m:val="p"/>
                          </m:rPr>
                          <a:rPr lang="en-US" b="0" i="1" smtClean="0">
                            <a:solidFill>
                              <a:schemeClr val="accent1"/>
                            </a:solidFill>
                            <a:latin typeface="Cambria Math" panose="02040503050406030204" pitchFamily="18" charset="0"/>
                          </a:rPr>
                          <m:t>PO</m:t>
                        </m:r>
                      </m:sub>
                    </m:sSub>
                  </m:oMath>
                </a14:m>
                <a:r>
                  <a:rPr lang="en-US" noProof="0" dirty="0">
                    <a:solidFill>
                      <a:schemeClr val="accent1"/>
                    </a:solidFill>
                  </a:rPr>
                  <a:t> </a:t>
                </a:r>
                <a:r>
                  <a:rPr lang="en-US" noProof="0" dirty="0">
                    <a:solidFill>
                      <a:schemeClr val="bg1"/>
                    </a:solidFill>
                  </a:rPr>
                  <a:t>and </a:t>
                </a:r>
                <a14:m>
                  <m:oMath xmlns:m="http://schemas.openxmlformats.org/officeDocument/2006/math">
                    <m:sSub>
                      <m:sSubPr>
                        <m:ctrlPr>
                          <a:rPr lang="en-US" b="0" i="1" noProof="0" smtClean="0">
                            <a:solidFill>
                              <a:schemeClr val="accent1"/>
                            </a:solidFill>
                            <a:latin typeface="Cambria Math" panose="02040503050406030204" pitchFamily="18" charset="0"/>
                          </a:rPr>
                        </m:ctrlPr>
                      </m:sSubPr>
                      <m:e>
                        <m:r>
                          <a:rPr lang="en-US" b="0" i="1" noProof="0" smtClean="0">
                            <a:solidFill>
                              <a:schemeClr val="accent1"/>
                            </a:solidFill>
                            <a:latin typeface="Cambria Math" panose="02040503050406030204" pitchFamily="18" charset="0"/>
                          </a:rPr>
                          <m:t>𝒟</m:t>
                        </m:r>
                      </m:e>
                      <m:sub>
                        <m:r>
                          <m:rPr>
                            <m:sty m:val="p"/>
                          </m:rPr>
                          <a:rPr lang="en-US" b="0" i="1" noProof="0" smtClean="0">
                            <a:solidFill>
                              <a:schemeClr val="accent1"/>
                            </a:solidFill>
                            <a:latin typeface="Cambria Math" panose="02040503050406030204" pitchFamily="18" charset="0"/>
                          </a:rPr>
                          <m:t>PA</m:t>
                        </m:r>
                      </m:sub>
                    </m:sSub>
                  </m:oMath>
                </a14:m>
                <a:r>
                  <a:rPr lang="en-US" noProof="0" dirty="0">
                    <a:solidFill>
                      <a:schemeClr val="bg1"/>
                    </a:solidFill>
                  </a:rPr>
                  <a:t>, find a modelling strategy to improve prediction of </a:t>
                </a:r>
                <a14:m>
                  <m:oMath xmlns:m="http://schemas.openxmlformats.org/officeDocument/2006/math">
                    <m:r>
                      <a:rPr lang="en-US" b="0" i="1" noProof="0" smtClean="0">
                        <a:solidFill>
                          <a:schemeClr val="accent1"/>
                        </a:solidFill>
                        <a:latin typeface="Cambria Math" panose="02040503050406030204" pitchFamily="18" charset="0"/>
                      </a:rPr>
                      <m:t>𝑦</m:t>
                    </m:r>
                  </m:oMath>
                </a14:m>
                <a:endParaRPr lang="en-US" noProof="0" dirty="0">
                  <a:solidFill>
                    <a:schemeClr val="bg1"/>
                  </a:solidFill>
                </a:endParaRPr>
              </a:p>
              <a:p>
                <a:pPr marL="0" indent="0" algn="ctr">
                  <a:buNone/>
                </a:pPr>
                <a:endParaRPr lang="en-US" dirty="0">
                  <a:solidFill>
                    <a:schemeClr val="bg1"/>
                  </a:solidFill>
                </a:endParaRPr>
              </a:p>
            </p:txBody>
          </p:sp>
        </mc:Choice>
        <mc:Fallback xmlns="">
          <p:sp>
            <p:nvSpPr>
              <p:cNvPr id="5" name="Content Placeholder 2">
                <a:extLst>
                  <a:ext uri="{FF2B5EF4-FFF2-40B4-BE49-F238E27FC236}">
                    <a16:creationId xmlns:a16="http://schemas.microsoft.com/office/drawing/2014/main" id="{665639B2-13FF-4E32-6CAF-9566EB0DCB83}"/>
                  </a:ext>
                </a:extLst>
              </p:cNvPr>
              <p:cNvSpPr>
                <a:spLocks noGrp="1" noRot="1" noChangeAspect="1" noMove="1" noResize="1" noEditPoints="1" noAdjustHandles="1" noChangeArrowheads="1" noChangeShapeType="1" noTextEdit="1"/>
              </p:cNvSpPr>
              <p:nvPr>
                <p:ph idx="1"/>
              </p:nvPr>
            </p:nvSpPr>
            <p:spPr>
              <a:xfrm>
                <a:off x="2497942" y="2977469"/>
                <a:ext cx="7144656" cy="903061"/>
              </a:xfrm>
              <a:blipFill>
                <a:blip r:embed="rId3"/>
                <a:stretch>
                  <a:fillRect l="-709" t="-11111" b="-15278"/>
                </a:stretch>
              </a:blipFill>
            </p:spPr>
            <p:txBody>
              <a:bodyPr/>
              <a:lstStyle/>
              <a:p>
                <a:r>
                  <a:rPr lang="en-FR">
                    <a:noFill/>
                  </a:rPr>
                  <a:t> </a:t>
                </a:r>
              </a:p>
            </p:txBody>
          </p:sp>
        </mc:Fallback>
      </mc:AlternateContent>
      <p:sp>
        <p:nvSpPr>
          <p:cNvPr id="3" name="Content Placeholder 2">
            <a:extLst>
              <a:ext uri="{FF2B5EF4-FFF2-40B4-BE49-F238E27FC236}">
                <a16:creationId xmlns:a16="http://schemas.microsoft.com/office/drawing/2014/main" id="{EDA856EE-3E65-0D1D-EB02-744764E21ABA}"/>
              </a:ext>
            </a:extLst>
          </p:cNvPr>
          <p:cNvSpPr txBox="1">
            <a:spLocks/>
          </p:cNvSpPr>
          <p:nvPr/>
        </p:nvSpPr>
        <p:spPr>
          <a:xfrm>
            <a:off x="8382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noProof="0" dirty="0"/>
          </a:p>
        </p:txBody>
      </p:sp>
      <p:sp>
        <p:nvSpPr>
          <p:cNvPr id="9" name="Snip Same-side Corner of Rectangle 8">
            <a:extLst>
              <a:ext uri="{FF2B5EF4-FFF2-40B4-BE49-F238E27FC236}">
                <a16:creationId xmlns:a16="http://schemas.microsoft.com/office/drawing/2014/main" id="{EFEE2CC2-594D-4AF0-1222-72745F19BF70}"/>
              </a:ext>
            </a:extLst>
          </p:cNvPr>
          <p:cNvSpPr/>
          <p:nvPr/>
        </p:nvSpPr>
        <p:spPr>
          <a:xfrm>
            <a:off x="2313709" y="1825625"/>
            <a:ext cx="7564581" cy="858198"/>
          </a:xfrm>
          <a:prstGeom prst="snip2SameRect">
            <a:avLst/>
          </a:prstGeom>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FR" sz="4000" dirty="0"/>
              <a:t>Data Integration in SDMs</a:t>
            </a:r>
          </a:p>
        </p:txBody>
      </p:sp>
    </p:spTree>
    <p:extLst>
      <p:ext uri="{BB962C8B-B14F-4D97-AF65-F5344CB8AC3E}">
        <p14:creationId xmlns:p14="http://schemas.microsoft.com/office/powerpoint/2010/main" val="3056034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6F80051-C478-7E0B-FF1D-9D85AE12B2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C56045-5FF8-7C5F-1520-9093BD959A14}"/>
              </a:ext>
            </a:extLst>
          </p:cNvPr>
          <p:cNvSpPr>
            <a:spLocks noGrp="1"/>
          </p:cNvSpPr>
          <p:nvPr>
            <p:ph type="title"/>
          </p:nvPr>
        </p:nvSpPr>
        <p:spPr/>
        <p:txBody>
          <a:bodyPr/>
          <a:lstStyle/>
          <a:p>
            <a:r>
              <a:rPr lang="en-US" noProof="0" dirty="0"/>
              <a:t>Proposed Approach</a:t>
            </a:r>
          </a:p>
        </p:txBody>
      </p:sp>
      <mc:AlternateContent xmlns:mc="http://schemas.openxmlformats.org/markup-compatibility/2006" xmlns:a14="http://schemas.microsoft.com/office/drawing/2010/main">
        <mc:Choice Requires="a14">
          <p:sp>
            <p:nvSpPr>
              <p:cNvPr id="5" name="Content Placeholder 2">
                <a:extLst>
                  <a:ext uri="{FF2B5EF4-FFF2-40B4-BE49-F238E27FC236}">
                    <a16:creationId xmlns:a16="http://schemas.microsoft.com/office/drawing/2014/main" id="{E24FEB00-8CA8-511B-43C0-EFCF821A9ACB}"/>
                  </a:ext>
                </a:extLst>
              </p:cNvPr>
              <p:cNvSpPr>
                <a:spLocks noGrp="1"/>
              </p:cNvSpPr>
              <p:nvPr>
                <p:ph idx="1"/>
              </p:nvPr>
            </p:nvSpPr>
            <p:spPr>
              <a:xfrm>
                <a:off x="838200" y="1825625"/>
                <a:ext cx="10266679" cy="4351338"/>
              </a:xfrm>
            </p:spPr>
            <p:txBody>
              <a:bodyPr>
                <a:normAutofit/>
              </a:bodyPr>
              <a:lstStyle/>
              <a:p>
                <a:r>
                  <a:rPr lang="en-US" noProof="0" dirty="0"/>
                  <a:t>Consider both datasets to arise from an </a:t>
                </a:r>
                <a:r>
                  <a:rPr lang="en-US" noProof="0" dirty="0">
                    <a:solidFill>
                      <a:schemeClr val="accent6">
                        <a:lumMod val="40000"/>
                        <a:lumOff val="60000"/>
                      </a:schemeClr>
                    </a:solidFill>
                  </a:rPr>
                  <a:t>Inhomogeneous Poisson Point Process</a:t>
                </a:r>
                <a:r>
                  <a:rPr lang="en-US" dirty="0"/>
                  <a:t>.</a:t>
                </a:r>
                <a:r>
                  <a:rPr lang="en-US" noProof="0" dirty="0"/>
                  <a:t> </a:t>
                </a:r>
                <a:r>
                  <a:rPr lang="en-US" dirty="0"/>
                  <a:t>T</a:t>
                </a:r>
                <a:r>
                  <a:rPr lang="en-US" noProof="0" dirty="0"/>
                  <a:t>hey share parameter </a:t>
                </a:r>
                <a14:m>
                  <m:oMath xmlns:m="http://schemas.openxmlformats.org/officeDocument/2006/math">
                    <m:r>
                      <a:rPr lang="en-US" b="1" i="1" noProof="0" smtClean="0">
                        <a:solidFill>
                          <a:schemeClr val="accent2">
                            <a:lumMod val="40000"/>
                            <a:lumOff val="60000"/>
                          </a:schemeClr>
                        </a:solidFill>
                        <a:latin typeface="Cambria Math" panose="02040503050406030204" pitchFamily="18" charset="0"/>
                      </a:rPr>
                      <m:t>𝝀</m:t>
                    </m:r>
                  </m:oMath>
                </a14:m>
                <a:r>
                  <a:rPr lang="en-US" b="1" noProof="0" dirty="0"/>
                  <a:t> </a:t>
                </a:r>
                <a:r>
                  <a:rPr lang="en-US" noProof="0" dirty="0"/>
                  <a:t>as follows:</a:t>
                </a:r>
              </a:p>
              <a:p>
                <a:pPr marL="0" indent="0" algn="ctr">
                  <a:buNone/>
                </a:pPr>
                <a14:m>
                  <m:oMathPara xmlns:m="http://schemas.openxmlformats.org/officeDocument/2006/math">
                    <m:oMathParaPr>
                      <m:jc m:val="centerGroup"/>
                    </m:oMathParaPr>
                    <m:oMath xmlns:m="http://schemas.openxmlformats.org/officeDocument/2006/math">
                      <m:sSub>
                        <m:sSubPr>
                          <m:ctrlPr>
                            <a:rPr lang="en-US" b="0" i="1" noProof="0" smtClean="0">
                              <a:solidFill>
                                <a:schemeClr val="accent2">
                                  <a:lumMod val="40000"/>
                                  <a:lumOff val="60000"/>
                                </a:schemeClr>
                              </a:solidFill>
                              <a:latin typeface="Cambria Math" panose="02040503050406030204" pitchFamily="18" charset="0"/>
                            </a:rPr>
                          </m:ctrlPr>
                        </m:sSubPr>
                        <m:e>
                          <m:r>
                            <a:rPr lang="en-US" b="0" i="1" noProof="0" smtClean="0">
                              <a:solidFill>
                                <a:schemeClr val="accent2">
                                  <a:lumMod val="40000"/>
                                  <a:lumOff val="60000"/>
                                </a:schemeClr>
                              </a:solidFill>
                              <a:latin typeface="Cambria Math" panose="02040503050406030204" pitchFamily="18" charset="0"/>
                            </a:rPr>
                            <m:t>𝜆</m:t>
                          </m:r>
                        </m:e>
                        <m:sub>
                          <m:r>
                            <a:rPr lang="en-US" b="0" i="1" noProof="0" smtClean="0">
                              <a:solidFill>
                                <a:schemeClr val="accent2">
                                  <a:lumMod val="40000"/>
                                  <a:lumOff val="60000"/>
                                </a:schemeClr>
                              </a:solidFill>
                              <a:latin typeface="Cambria Math" panose="02040503050406030204" pitchFamily="18" charset="0"/>
                            </a:rPr>
                            <m:t>𝑖𝑗</m:t>
                          </m:r>
                        </m:sub>
                      </m:sSub>
                      <m:r>
                        <a:rPr lang="en-US" b="0" i="1" noProof="0" smtClean="0">
                          <a:solidFill>
                            <a:schemeClr val="accent2">
                              <a:lumMod val="40000"/>
                              <a:lumOff val="60000"/>
                            </a:schemeClr>
                          </a:solidFill>
                          <a:latin typeface="Cambria Math" panose="02040503050406030204" pitchFamily="18" charset="0"/>
                        </a:rPr>
                        <m:t>=</m:t>
                      </m:r>
                      <m:sSup>
                        <m:sSupPr>
                          <m:ctrlPr>
                            <a:rPr lang="en-US" b="0" i="1" noProof="0" smtClean="0">
                              <a:solidFill>
                                <a:schemeClr val="accent2">
                                  <a:lumMod val="40000"/>
                                  <a:lumOff val="60000"/>
                                </a:schemeClr>
                              </a:solidFill>
                              <a:latin typeface="Cambria Math" panose="02040503050406030204" pitchFamily="18" charset="0"/>
                            </a:rPr>
                          </m:ctrlPr>
                        </m:sSupPr>
                        <m:e>
                          <m:r>
                            <a:rPr lang="en-US" b="0" i="1" noProof="0" smtClean="0">
                              <a:solidFill>
                                <a:schemeClr val="accent2">
                                  <a:lumMod val="40000"/>
                                  <a:lumOff val="60000"/>
                                </a:schemeClr>
                              </a:solidFill>
                              <a:latin typeface="Cambria Math" panose="02040503050406030204" pitchFamily="18" charset="0"/>
                            </a:rPr>
                            <m:t>𝑒</m:t>
                          </m:r>
                        </m:e>
                        <m:sup>
                          <m:sSub>
                            <m:sSubPr>
                              <m:ctrlPr>
                                <a:rPr lang="en-US" b="0" i="1" noProof="0" smtClean="0">
                                  <a:solidFill>
                                    <a:schemeClr val="accent2">
                                      <a:lumMod val="40000"/>
                                      <a:lumOff val="60000"/>
                                    </a:schemeClr>
                                  </a:solidFill>
                                  <a:latin typeface="Cambria Math" panose="02040503050406030204" pitchFamily="18" charset="0"/>
                                </a:rPr>
                              </m:ctrlPr>
                            </m:sSubPr>
                            <m:e>
                              <m:r>
                                <a:rPr lang="en-US" b="0" i="1" noProof="0" smtClean="0">
                                  <a:solidFill>
                                    <a:schemeClr val="accent2">
                                      <a:lumMod val="40000"/>
                                      <a:lumOff val="60000"/>
                                    </a:schemeClr>
                                  </a:solidFill>
                                  <a:latin typeface="Cambria Math" panose="02040503050406030204" pitchFamily="18" charset="0"/>
                                </a:rPr>
                                <m:t>𝑓</m:t>
                              </m:r>
                            </m:e>
                            <m:sub>
                              <m:r>
                                <a:rPr lang="en-US" b="0" i="1" noProof="0" smtClean="0">
                                  <a:solidFill>
                                    <a:schemeClr val="accent2">
                                      <a:lumMod val="40000"/>
                                      <a:lumOff val="60000"/>
                                    </a:schemeClr>
                                  </a:solidFill>
                                  <a:latin typeface="Cambria Math" panose="02040503050406030204" pitchFamily="18" charset="0"/>
                                </a:rPr>
                                <m:t>𝜃</m:t>
                              </m:r>
                            </m:sub>
                          </m:sSub>
                          <m:sSub>
                            <m:sSubPr>
                              <m:ctrlPr>
                                <a:rPr lang="en-US" b="0" i="1" noProof="0" smtClean="0">
                                  <a:solidFill>
                                    <a:schemeClr val="accent2">
                                      <a:lumMod val="40000"/>
                                      <a:lumOff val="60000"/>
                                    </a:schemeClr>
                                  </a:solidFill>
                                  <a:latin typeface="Cambria Math" panose="02040503050406030204" pitchFamily="18" charset="0"/>
                                </a:rPr>
                              </m:ctrlPr>
                            </m:sSubPr>
                            <m:e>
                              <m:d>
                                <m:dPr>
                                  <m:ctrlPr>
                                    <a:rPr lang="en-US" b="0" i="1" noProof="0" smtClean="0">
                                      <a:solidFill>
                                        <a:schemeClr val="accent2">
                                          <a:lumMod val="40000"/>
                                          <a:lumOff val="60000"/>
                                        </a:schemeClr>
                                      </a:solidFill>
                                      <a:latin typeface="Cambria Math" panose="02040503050406030204" pitchFamily="18" charset="0"/>
                                    </a:rPr>
                                  </m:ctrlPr>
                                </m:dPr>
                                <m:e>
                                  <m:sSub>
                                    <m:sSubPr>
                                      <m:ctrlPr>
                                        <a:rPr lang="en-US" b="0" i="1" noProof="0" smtClean="0">
                                          <a:solidFill>
                                            <a:schemeClr val="accent2">
                                              <a:lumMod val="40000"/>
                                              <a:lumOff val="60000"/>
                                            </a:schemeClr>
                                          </a:solidFill>
                                          <a:latin typeface="Cambria Math" panose="02040503050406030204" pitchFamily="18" charset="0"/>
                                        </a:rPr>
                                      </m:ctrlPr>
                                    </m:sSubPr>
                                    <m:e>
                                      <m:r>
                                        <a:rPr lang="en-US" b="0" i="1" noProof="0" smtClean="0">
                                          <a:solidFill>
                                            <a:schemeClr val="accent2">
                                              <a:lumMod val="40000"/>
                                              <a:lumOff val="60000"/>
                                            </a:schemeClr>
                                          </a:solidFill>
                                          <a:latin typeface="Cambria Math" panose="02040503050406030204" pitchFamily="18" charset="0"/>
                                        </a:rPr>
                                        <m:t>𝑥</m:t>
                                      </m:r>
                                    </m:e>
                                    <m:sub>
                                      <m:r>
                                        <a:rPr lang="en-US" b="0" i="1" noProof="0" smtClean="0">
                                          <a:solidFill>
                                            <a:schemeClr val="accent2">
                                              <a:lumMod val="40000"/>
                                              <a:lumOff val="60000"/>
                                            </a:schemeClr>
                                          </a:solidFill>
                                          <a:latin typeface="Cambria Math" panose="02040503050406030204" pitchFamily="18" charset="0"/>
                                        </a:rPr>
                                        <m:t>𝑖</m:t>
                                      </m:r>
                                    </m:sub>
                                  </m:sSub>
                                </m:e>
                              </m:d>
                            </m:e>
                            <m:sub>
                              <m:r>
                                <a:rPr lang="en-US" b="0" i="1" noProof="0" smtClean="0">
                                  <a:solidFill>
                                    <a:schemeClr val="accent2">
                                      <a:lumMod val="40000"/>
                                      <a:lumOff val="60000"/>
                                    </a:schemeClr>
                                  </a:solidFill>
                                  <a:latin typeface="Cambria Math" panose="02040503050406030204" pitchFamily="18" charset="0"/>
                                </a:rPr>
                                <m:t>𝑗</m:t>
                              </m:r>
                            </m:sub>
                          </m:sSub>
                        </m:sup>
                      </m:sSup>
                      <m:r>
                        <a:rPr lang="en-US" b="0" i="1" noProof="0" smtClean="0">
                          <a:solidFill>
                            <a:schemeClr val="accent2">
                              <a:lumMod val="40000"/>
                              <a:lumOff val="60000"/>
                            </a:schemeClr>
                          </a:solidFill>
                          <a:latin typeface="Cambria Math" panose="02040503050406030204" pitchFamily="18" charset="0"/>
                        </a:rPr>
                        <m:t>   ;  </m:t>
                      </m:r>
                      <m:sSub>
                        <m:sSubPr>
                          <m:ctrlPr>
                            <a:rPr lang="en-US" b="0" i="1" noProof="0" smtClean="0">
                              <a:solidFill>
                                <a:schemeClr val="accent2">
                                  <a:lumMod val="40000"/>
                                  <a:lumOff val="60000"/>
                                </a:schemeClr>
                              </a:solidFill>
                              <a:latin typeface="Cambria Math" panose="02040503050406030204" pitchFamily="18" charset="0"/>
                            </a:rPr>
                          </m:ctrlPr>
                        </m:sSubPr>
                        <m:e>
                          <m:r>
                            <a:rPr lang="en-US" b="0" i="1" noProof="0" smtClean="0">
                              <a:solidFill>
                                <a:schemeClr val="accent2">
                                  <a:lumMod val="40000"/>
                                  <a:lumOff val="60000"/>
                                </a:schemeClr>
                              </a:solidFill>
                              <a:latin typeface="Cambria Math" panose="02040503050406030204" pitchFamily="18" charset="0"/>
                            </a:rPr>
                            <m:t>𝑝</m:t>
                          </m:r>
                        </m:e>
                        <m:sub>
                          <m:r>
                            <a:rPr lang="en-US" b="0" i="1" noProof="0" smtClean="0">
                              <a:solidFill>
                                <a:schemeClr val="accent2">
                                  <a:lumMod val="40000"/>
                                  <a:lumOff val="60000"/>
                                </a:schemeClr>
                              </a:solidFill>
                              <a:latin typeface="Cambria Math" panose="02040503050406030204" pitchFamily="18" charset="0"/>
                            </a:rPr>
                            <m:t>𝑖𝑗</m:t>
                          </m:r>
                        </m:sub>
                      </m:sSub>
                      <m:r>
                        <a:rPr lang="en-US" b="0" i="1" noProof="0" smtClean="0">
                          <a:solidFill>
                            <a:schemeClr val="accent2">
                              <a:lumMod val="40000"/>
                              <a:lumOff val="60000"/>
                            </a:schemeClr>
                          </a:solidFill>
                          <a:latin typeface="Cambria Math" panose="02040503050406030204" pitchFamily="18" charset="0"/>
                        </a:rPr>
                        <m:t>=1−</m:t>
                      </m:r>
                      <m:sSup>
                        <m:sSupPr>
                          <m:ctrlPr>
                            <a:rPr lang="en-US" b="0" i="1" noProof="0" smtClean="0">
                              <a:solidFill>
                                <a:schemeClr val="accent2">
                                  <a:lumMod val="40000"/>
                                  <a:lumOff val="60000"/>
                                </a:schemeClr>
                              </a:solidFill>
                              <a:latin typeface="Cambria Math" panose="02040503050406030204" pitchFamily="18" charset="0"/>
                            </a:rPr>
                          </m:ctrlPr>
                        </m:sSupPr>
                        <m:e>
                          <m:r>
                            <a:rPr lang="en-US" b="0" i="1" noProof="0" smtClean="0">
                              <a:solidFill>
                                <a:schemeClr val="accent2">
                                  <a:lumMod val="40000"/>
                                  <a:lumOff val="60000"/>
                                </a:schemeClr>
                              </a:solidFill>
                              <a:latin typeface="Cambria Math" panose="02040503050406030204" pitchFamily="18" charset="0"/>
                            </a:rPr>
                            <m:t>𝑒</m:t>
                          </m:r>
                        </m:e>
                        <m:sup>
                          <m:r>
                            <a:rPr lang="en-US" b="0" i="1" noProof="0" smtClean="0">
                              <a:solidFill>
                                <a:schemeClr val="accent2">
                                  <a:lumMod val="40000"/>
                                  <a:lumOff val="60000"/>
                                </a:schemeClr>
                              </a:solidFill>
                              <a:latin typeface="Cambria Math" panose="02040503050406030204" pitchFamily="18" charset="0"/>
                            </a:rPr>
                            <m:t>−</m:t>
                          </m:r>
                          <m:sSub>
                            <m:sSubPr>
                              <m:ctrlPr>
                                <a:rPr lang="en-US" b="0" i="1" noProof="0" smtClean="0">
                                  <a:solidFill>
                                    <a:schemeClr val="accent2">
                                      <a:lumMod val="40000"/>
                                      <a:lumOff val="60000"/>
                                    </a:schemeClr>
                                  </a:solidFill>
                                  <a:latin typeface="Cambria Math" panose="02040503050406030204" pitchFamily="18" charset="0"/>
                                </a:rPr>
                              </m:ctrlPr>
                            </m:sSubPr>
                            <m:e>
                              <m:r>
                                <a:rPr lang="en-US" b="0" i="1" noProof="0" smtClean="0">
                                  <a:solidFill>
                                    <a:schemeClr val="accent2">
                                      <a:lumMod val="40000"/>
                                      <a:lumOff val="60000"/>
                                    </a:schemeClr>
                                  </a:solidFill>
                                  <a:latin typeface="Cambria Math" panose="02040503050406030204" pitchFamily="18" charset="0"/>
                                </a:rPr>
                                <m:t>𝐴</m:t>
                              </m:r>
                            </m:e>
                            <m:sub>
                              <m:r>
                                <a:rPr lang="en-US" b="0" i="1" noProof="0" smtClean="0">
                                  <a:solidFill>
                                    <a:schemeClr val="accent2">
                                      <a:lumMod val="40000"/>
                                      <a:lumOff val="60000"/>
                                    </a:schemeClr>
                                  </a:solidFill>
                                  <a:latin typeface="Cambria Math" panose="02040503050406030204" pitchFamily="18" charset="0"/>
                                </a:rPr>
                                <m:t>𝑖</m:t>
                              </m:r>
                            </m:sub>
                          </m:sSub>
                          <m:r>
                            <a:rPr lang="en-US" b="0" i="1" noProof="0" smtClean="0">
                              <a:solidFill>
                                <a:schemeClr val="accent2">
                                  <a:lumMod val="40000"/>
                                  <a:lumOff val="60000"/>
                                </a:schemeClr>
                              </a:solidFill>
                              <a:latin typeface="Cambria Math" panose="02040503050406030204" pitchFamily="18" charset="0"/>
                            </a:rPr>
                            <m:t>⋅</m:t>
                          </m:r>
                          <m:sSub>
                            <m:sSubPr>
                              <m:ctrlPr>
                                <a:rPr lang="en-US" b="0" i="1" noProof="0" smtClean="0">
                                  <a:solidFill>
                                    <a:schemeClr val="accent2">
                                      <a:lumMod val="40000"/>
                                      <a:lumOff val="60000"/>
                                    </a:schemeClr>
                                  </a:solidFill>
                                  <a:latin typeface="Cambria Math" panose="02040503050406030204" pitchFamily="18" charset="0"/>
                                </a:rPr>
                              </m:ctrlPr>
                            </m:sSubPr>
                            <m:e>
                              <m:r>
                                <a:rPr lang="en-US" b="0" i="1" noProof="0" smtClean="0">
                                  <a:solidFill>
                                    <a:schemeClr val="accent2">
                                      <a:lumMod val="40000"/>
                                      <a:lumOff val="60000"/>
                                    </a:schemeClr>
                                  </a:solidFill>
                                  <a:latin typeface="Cambria Math" panose="02040503050406030204" pitchFamily="18" charset="0"/>
                                </a:rPr>
                                <m:t>𝜆</m:t>
                              </m:r>
                            </m:e>
                            <m:sub>
                              <m:r>
                                <a:rPr lang="en-US" b="0" i="1" noProof="0" smtClean="0">
                                  <a:solidFill>
                                    <a:schemeClr val="accent2">
                                      <a:lumMod val="40000"/>
                                      <a:lumOff val="60000"/>
                                    </a:schemeClr>
                                  </a:solidFill>
                                  <a:latin typeface="Cambria Math" panose="02040503050406030204" pitchFamily="18" charset="0"/>
                                </a:rPr>
                                <m:t>𝑖𝑗</m:t>
                              </m:r>
                            </m:sub>
                          </m:sSub>
                        </m:sup>
                      </m:sSup>
                      <m:r>
                        <a:rPr lang="en-US" b="0" i="1" noProof="0" smtClean="0">
                          <a:solidFill>
                            <a:schemeClr val="accent2">
                              <a:lumMod val="40000"/>
                              <a:lumOff val="60000"/>
                            </a:schemeClr>
                          </a:solidFill>
                          <a:latin typeface="Cambria Math" panose="02040503050406030204" pitchFamily="18" charset="0"/>
                        </a:rPr>
                        <m:t>   ;  </m:t>
                      </m:r>
                      <m:sSub>
                        <m:sSubPr>
                          <m:ctrlPr>
                            <a:rPr lang="en-US" i="1">
                              <a:solidFill>
                                <a:schemeClr val="accent2">
                                  <a:lumMod val="40000"/>
                                  <a:lumOff val="60000"/>
                                </a:schemeClr>
                              </a:solidFill>
                              <a:latin typeface="Cambria Math" panose="02040503050406030204" pitchFamily="18" charset="0"/>
                            </a:rPr>
                          </m:ctrlPr>
                        </m:sSubPr>
                        <m:e>
                          <m:r>
                            <a:rPr lang="en-US" i="1">
                              <a:solidFill>
                                <a:schemeClr val="accent2">
                                  <a:lumMod val="40000"/>
                                  <a:lumOff val="60000"/>
                                </a:schemeClr>
                              </a:solidFill>
                              <a:latin typeface="Cambria Math" panose="02040503050406030204" pitchFamily="18" charset="0"/>
                            </a:rPr>
                            <m:t> </m:t>
                          </m:r>
                          <m:acc>
                            <m:accPr>
                              <m:chr m:val="̃"/>
                              <m:ctrlPr>
                                <a:rPr lang="en-US" i="1">
                                  <a:solidFill>
                                    <a:schemeClr val="accent2">
                                      <a:lumMod val="40000"/>
                                      <a:lumOff val="60000"/>
                                    </a:schemeClr>
                                  </a:solidFill>
                                  <a:latin typeface="Cambria Math" panose="02040503050406030204" pitchFamily="18" charset="0"/>
                                </a:rPr>
                              </m:ctrlPr>
                            </m:accPr>
                            <m:e>
                              <m:r>
                                <a:rPr lang="en-US" i="1">
                                  <a:solidFill>
                                    <a:schemeClr val="accent2">
                                      <a:lumMod val="40000"/>
                                      <a:lumOff val="60000"/>
                                    </a:schemeClr>
                                  </a:solidFill>
                                  <a:latin typeface="Cambria Math" panose="02040503050406030204" pitchFamily="18" charset="0"/>
                                </a:rPr>
                                <m:t>𝜆</m:t>
                              </m:r>
                            </m:e>
                          </m:acc>
                        </m:e>
                        <m:sub>
                          <m:r>
                            <a:rPr lang="en-US" i="1">
                              <a:solidFill>
                                <a:schemeClr val="accent2">
                                  <a:lumMod val="40000"/>
                                  <a:lumOff val="60000"/>
                                </a:schemeClr>
                              </a:solidFill>
                              <a:latin typeface="Cambria Math" panose="02040503050406030204" pitchFamily="18" charset="0"/>
                            </a:rPr>
                            <m:t>𝑖𝑗</m:t>
                          </m:r>
                        </m:sub>
                      </m:sSub>
                      <m:r>
                        <a:rPr lang="en-US" b="0" i="1" noProof="0" smtClean="0">
                          <a:solidFill>
                            <a:schemeClr val="accent2">
                              <a:lumMod val="40000"/>
                              <a:lumOff val="60000"/>
                            </a:schemeClr>
                          </a:solidFill>
                          <a:latin typeface="Cambria Math" panose="02040503050406030204" pitchFamily="18" charset="0"/>
                        </a:rPr>
                        <m:t>=</m:t>
                      </m:r>
                      <m:f>
                        <m:fPr>
                          <m:ctrlPr>
                            <a:rPr lang="en-US" b="0" i="1" noProof="0" smtClean="0">
                              <a:solidFill>
                                <a:schemeClr val="accent2">
                                  <a:lumMod val="40000"/>
                                  <a:lumOff val="60000"/>
                                </a:schemeClr>
                              </a:solidFill>
                              <a:latin typeface="Cambria Math" panose="02040503050406030204" pitchFamily="18" charset="0"/>
                            </a:rPr>
                          </m:ctrlPr>
                        </m:fPr>
                        <m:num>
                          <m:sSub>
                            <m:sSubPr>
                              <m:ctrlPr>
                                <a:rPr lang="en-US" b="0" i="1" noProof="0" smtClean="0">
                                  <a:solidFill>
                                    <a:schemeClr val="accent2">
                                      <a:lumMod val="40000"/>
                                      <a:lumOff val="60000"/>
                                    </a:schemeClr>
                                  </a:solidFill>
                                  <a:latin typeface="Cambria Math" panose="02040503050406030204" pitchFamily="18" charset="0"/>
                                </a:rPr>
                              </m:ctrlPr>
                            </m:sSubPr>
                            <m:e>
                              <m:r>
                                <a:rPr lang="en-US" b="0" i="1" noProof="0" smtClean="0">
                                  <a:solidFill>
                                    <a:schemeClr val="accent2">
                                      <a:lumMod val="40000"/>
                                      <a:lumOff val="60000"/>
                                    </a:schemeClr>
                                  </a:solidFill>
                                  <a:latin typeface="Cambria Math" panose="02040503050406030204" pitchFamily="18" charset="0"/>
                                </a:rPr>
                                <m:t>𝜆</m:t>
                              </m:r>
                            </m:e>
                            <m:sub>
                              <m:r>
                                <a:rPr lang="en-US" b="0" i="1" noProof="0" smtClean="0">
                                  <a:solidFill>
                                    <a:schemeClr val="accent2">
                                      <a:lumMod val="40000"/>
                                      <a:lumOff val="60000"/>
                                    </a:schemeClr>
                                  </a:solidFill>
                                  <a:latin typeface="Cambria Math" panose="02040503050406030204" pitchFamily="18" charset="0"/>
                                </a:rPr>
                                <m:t>𝑖𝑗</m:t>
                              </m:r>
                            </m:sub>
                          </m:sSub>
                        </m:num>
                        <m:den>
                          <m:nary>
                            <m:naryPr>
                              <m:chr m:val="∑"/>
                              <m:supHide m:val="on"/>
                              <m:ctrlPr>
                                <a:rPr lang="en-US" b="0" i="1" noProof="0" smtClean="0">
                                  <a:solidFill>
                                    <a:schemeClr val="accent2">
                                      <a:lumMod val="40000"/>
                                      <a:lumOff val="60000"/>
                                    </a:schemeClr>
                                  </a:solidFill>
                                  <a:latin typeface="Cambria Math" panose="02040503050406030204" pitchFamily="18" charset="0"/>
                                </a:rPr>
                              </m:ctrlPr>
                            </m:naryPr>
                            <m:sub>
                              <m:r>
                                <m:rPr>
                                  <m:brk m:alnAt="7"/>
                                </m:rPr>
                                <a:rPr lang="en-US" b="0" i="1" noProof="0" smtClean="0">
                                  <a:solidFill>
                                    <a:schemeClr val="accent2">
                                      <a:lumMod val="40000"/>
                                      <a:lumOff val="60000"/>
                                    </a:schemeClr>
                                  </a:solidFill>
                                  <a:latin typeface="Cambria Math" panose="02040503050406030204" pitchFamily="18" charset="0"/>
                                </a:rPr>
                                <m:t>𝑏</m:t>
                              </m:r>
                              <m:r>
                                <a:rPr lang="en-US" b="0" i="1" noProof="0" smtClean="0">
                                  <a:solidFill>
                                    <a:schemeClr val="accent2">
                                      <a:lumMod val="40000"/>
                                      <a:lumOff val="60000"/>
                                    </a:schemeClr>
                                  </a:solidFill>
                                  <a:latin typeface="Cambria Math" panose="02040503050406030204" pitchFamily="18" charset="0"/>
                                </a:rPr>
                                <m:t>∈</m:t>
                              </m:r>
                              <m:r>
                                <a:rPr lang="en-US" i="1">
                                  <a:solidFill>
                                    <a:schemeClr val="accent2">
                                      <a:lumMod val="40000"/>
                                      <a:lumOff val="60000"/>
                                    </a:schemeClr>
                                  </a:solidFill>
                                  <a:latin typeface="Cambria Math" panose="02040503050406030204" pitchFamily="18" charset="0"/>
                                </a:rPr>
                                <m:t>ℬ</m:t>
                              </m:r>
                            </m:sub>
                            <m:sup/>
                            <m:e>
                              <m:sSub>
                                <m:sSubPr>
                                  <m:ctrlPr>
                                    <a:rPr lang="en-US" b="0" i="1" noProof="0" smtClean="0">
                                      <a:solidFill>
                                        <a:schemeClr val="accent2">
                                          <a:lumMod val="40000"/>
                                          <a:lumOff val="60000"/>
                                        </a:schemeClr>
                                      </a:solidFill>
                                      <a:latin typeface="Cambria Math" panose="02040503050406030204" pitchFamily="18" charset="0"/>
                                    </a:rPr>
                                  </m:ctrlPr>
                                </m:sSubPr>
                                <m:e>
                                  <m:r>
                                    <a:rPr lang="en-US" b="0" i="1" noProof="0" smtClean="0">
                                      <a:solidFill>
                                        <a:schemeClr val="accent2">
                                          <a:lumMod val="40000"/>
                                          <a:lumOff val="60000"/>
                                        </a:schemeClr>
                                      </a:solidFill>
                                      <a:latin typeface="Cambria Math" panose="02040503050406030204" pitchFamily="18" charset="0"/>
                                    </a:rPr>
                                    <m:t>𝜆</m:t>
                                  </m:r>
                                </m:e>
                                <m:sub>
                                  <m:r>
                                    <a:rPr lang="en-US" b="0" i="1" noProof="0" smtClean="0">
                                      <a:solidFill>
                                        <a:schemeClr val="accent2">
                                          <a:lumMod val="40000"/>
                                          <a:lumOff val="60000"/>
                                        </a:schemeClr>
                                      </a:solidFill>
                                      <a:latin typeface="Cambria Math" panose="02040503050406030204" pitchFamily="18" charset="0"/>
                                    </a:rPr>
                                    <m:t>𝑏𝑗</m:t>
                                  </m:r>
                                </m:sub>
                              </m:sSub>
                            </m:e>
                          </m:nary>
                        </m:den>
                      </m:f>
                    </m:oMath>
                  </m:oMathPara>
                </a14:m>
                <a:endParaRPr lang="en-US" noProof="0" dirty="0"/>
              </a:p>
              <a:p>
                <a:pPr marL="0" indent="0" algn="ctr">
                  <a:buNone/>
                </a:pPr>
                <a:endParaRPr lang="en-US" dirty="0"/>
              </a:p>
              <a:p>
                <a:r>
                  <a:rPr lang="en-US" noProof="0" dirty="0"/>
                  <a:t>The Loss is finally computed as follows:</a:t>
                </a:r>
              </a:p>
              <a:p>
                <a:pPr marL="0" indent="0" algn="ctr">
                  <a:buNone/>
                </a:pPr>
                <a14:m>
                  <m:oMathPara xmlns:m="http://schemas.openxmlformats.org/officeDocument/2006/math">
                    <m:oMathParaPr>
                      <m:jc m:val="centerGroup"/>
                    </m:oMathParaPr>
                    <m:oMath xmlns:m="http://schemas.openxmlformats.org/officeDocument/2006/math">
                      <m:r>
                        <a:rPr lang="en-US" b="0" i="1" noProof="0" smtClean="0">
                          <a:solidFill>
                            <a:schemeClr val="accent2">
                              <a:lumMod val="40000"/>
                              <a:lumOff val="60000"/>
                            </a:schemeClr>
                          </a:solidFill>
                          <a:latin typeface="Cambria Math" panose="02040503050406030204" pitchFamily="18" charset="0"/>
                        </a:rPr>
                        <m:t>𝐿</m:t>
                      </m:r>
                      <m:d>
                        <m:dPr>
                          <m:ctrlPr>
                            <a:rPr lang="en-US" b="0" i="1" noProof="0" smtClean="0">
                              <a:solidFill>
                                <a:schemeClr val="accent2">
                                  <a:lumMod val="40000"/>
                                  <a:lumOff val="60000"/>
                                </a:schemeClr>
                              </a:solidFill>
                              <a:latin typeface="Cambria Math" panose="02040503050406030204" pitchFamily="18" charset="0"/>
                            </a:rPr>
                          </m:ctrlPr>
                        </m:dPr>
                        <m:e>
                          <m:r>
                            <a:rPr lang="en-US" b="1" i="1" noProof="0" smtClean="0">
                              <a:solidFill>
                                <a:schemeClr val="accent2">
                                  <a:lumMod val="40000"/>
                                  <a:lumOff val="60000"/>
                                </a:schemeClr>
                              </a:solidFill>
                              <a:latin typeface="Cambria Math" panose="02040503050406030204" pitchFamily="18" charset="0"/>
                            </a:rPr>
                            <m:t>𝝀</m:t>
                          </m:r>
                          <m:r>
                            <a:rPr lang="en-US" b="0" i="1" noProof="0" smtClean="0">
                              <a:solidFill>
                                <a:schemeClr val="accent2">
                                  <a:lumMod val="40000"/>
                                  <a:lumOff val="60000"/>
                                </a:schemeClr>
                              </a:solidFill>
                              <a:latin typeface="Cambria Math" panose="02040503050406030204" pitchFamily="18" charset="0"/>
                            </a:rPr>
                            <m:t>,</m:t>
                          </m:r>
                          <m:r>
                            <a:rPr lang="en-US" b="1" i="1" noProof="0" smtClean="0">
                              <a:solidFill>
                                <a:schemeClr val="accent2">
                                  <a:lumMod val="40000"/>
                                  <a:lumOff val="60000"/>
                                </a:schemeClr>
                              </a:solidFill>
                              <a:latin typeface="Cambria Math" panose="02040503050406030204" pitchFamily="18" charset="0"/>
                            </a:rPr>
                            <m:t>𝒚</m:t>
                          </m:r>
                        </m:e>
                      </m:d>
                      <m:r>
                        <a:rPr lang="en-US" b="0" i="1" noProof="0" smtClean="0">
                          <a:solidFill>
                            <a:schemeClr val="accent2">
                              <a:lumMod val="40000"/>
                              <a:lumOff val="60000"/>
                            </a:schemeClr>
                          </a:solidFill>
                          <a:latin typeface="Cambria Math" panose="02040503050406030204" pitchFamily="18" charset="0"/>
                        </a:rPr>
                        <m:t>=</m:t>
                      </m:r>
                      <m:f>
                        <m:fPr>
                          <m:ctrlPr>
                            <a:rPr lang="en-US" b="0" i="1" noProof="0" smtClean="0">
                              <a:solidFill>
                                <a:schemeClr val="accent2">
                                  <a:lumMod val="40000"/>
                                  <a:lumOff val="60000"/>
                                </a:schemeClr>
                              </a:solidFill>
                              <a:latin typeface="Cambria Math" panose="02040503050406030204" pitchFamily="18" charset="0"/>
                            </a:rPr>
                          </m:ctrlPr>
                        </m:fPr>
                        <m:num>
                          <m:sSub>
                            <m:sSubPr>
                              <m:ctrlPr>
                                <a:rPr lang="en-US" b="0" i="1" noProof="0" smtClean="0">
                                  <a:solidFill>
                                    <a:schemeClr val="accent2">
                                      <a:lumMod val="40000"/>
                                      <a:lumOff val="60000"/>
                                    </a:schemeClr>
                                  </a:solidFill>
                                  <a:latin typeface="Cambria Math" panose="02040503050406030204" pitchFamily="18" charset="0"/>
                                </a:rPr>
                              </m:ctrlPr>
                            </m:sSubPr>
                            <m:e>
                              <m:r>
                                <a:rPr lang="en-US" b="0" i="1" noProof="0" smtClean="0">
                                  <a:solidFill>
                                    <a:schemeClr val="accent2">
                                      <a:lumMod val="40000"/>
                                      <a:lumOff val="60000"/>
                                    </a:schemeClr>
                                  </a:solidFill>
                                  <a:latin typeface="Cambria Math" panose="02040503050406030204" pitchFamily="18" charset="0"/>
                                </a:rPr>
                                <m:t>𝑤</m:t>
                              </m:r>
                            </m:e>
                            <m:sub>
                              <m:r>
                                <a:rPr lang="en-US" b="0" i="1" noProof="0" smtClean="0">
                                  <a:solidFill>
                                    <a:schemeClr val="accent2">
                                      <a:lumMod val="40000"/>
                                      <a:lumOff val="60000"/>
                                    </a:schemeClr>
                                  </a:solidFill>
                                  <a:latin typeface="Cambria Math" panose="02040503050406030204" pitchFamily="18" charset="0"/>
                                </a:rPr>
                                <m:t>𝑃𝐴</m:t>
                              </m:r>
                            </m:sub>
                          </m:sSub>
                        </m:num>
                        <m:den>
                          <m:r>
                            <a:rPr lang="en-US" b="0" i="1" noProof="0" smtClean="0">
                              <a:solidFill>
                                <a:schemeClr val="accent2">
                                  <a:lumMod val="40000"/>
                                  <a:lumOff val="60000"/>
                                </a:schemeClr>
                              </a:solidFill>
                              <a:latin typeface="Cambria Math" panose="02040503050406030204" pitchFamily="18" charset="0"/>
                            </a:rPr>
                            <m:t>|</m:t>
                          </m:r>
                          <m:sSub>
                            <m:sSubPr>
                              <m:ctrlPr>
                                <a:rPr lang="en-US" b="0" i="1" noProof="0" smtClean="0">
                                  <a:solidFill>
                                    <a:schemeClr val="accent2">
                                      <a:lumMod val="40000"/>
                                      <a:lumOff val="60000"/>
                                    </a:schemeClr>
                                  </a:solidFill>
                                  <a:latin typeface="Cambria Math" panose="02040503050406030204" pitchFamily="18" charset="0"/>
                                </a:rPr>
                              </m:ctrlPr>
                            </m:sSubPr>
                            <m:e>
                              <m:r>
                                <a:rPr lang="en-US" b="0" i="1" noProof="0" smtClean="0">
                                  <a:solidFill>
                                    <a:schemeClr val="accent2">
                                      <a:lumMod val="40000"/>
                                      <a:lumOff val="60000"/>
                                    </a:schemeClr>
                                  </a:solidFill>
                                  <a:latin typeface="Cambria Math" panose="02040503050406030204" pitchFamily="18" charset="0"/>
                                </a:rPr>
                                <m:t>ℬ</m:t>
                              </m:r>
                            </m:e>
                            <m:sub>
                              <m:r>
                                <a:rPr lang="en-US" b="0" i="1" noProof="0" smtClean="0">
                                  <a:solidFill>
                                    <a:schemeClr val="accent2">
                                      <a:lumMod val="40000"/>
                                      <a:lumOff val="60000"/>
                                    </a:schemeClr>
                                  </a:solidFill>
                                  <a:latin typeface="Cambria Math" panose="02040503050406030204" pitchFamily="18" charset="0"/>
                                </a:rPr>
                                <m:t>𝑃𝐴</m:t>
                              </m:r>
                            </m:sub>
                          </m:sSub>
                          <m:r>
                            <a:rPr lang="en-US" b="0" i="1" noProof="0" smtClean="0">
                              <a:solidFill>
                                <a:schemeClr val="accent2">
                                  <a:lumMod val="40000"/>
                                  <a:lumOff val="60000"/>
                                </a:schemeClr>
                              </a:solidFill>
                              <a:latin typeface="Cambria Math" panose="02040503050406030204" pitchFamily="18" charset="0"/>
                            </a:rPr>
                            <m:t>|</m:t>
                          </m:r>
                        </m:den>
                      </m:f>
                      <m:nary>
                        <m:naryPr>
                          <m:chr m:val="∑"/>
                          <m:supHide m:val="on"/>
                          <m:ctrlPr>
                            <a:rPr lang="en-US" b="0" i="1" noProof="0" smtClean="0">
                              <a:solidFill>
                                <a:schemeClr val="accent2">
                                  <a:lumMod val="40000"/>
                                  <a:lumOff val="60000"/>
                                </a:schemeClr>
                              </a:solidFill>
                              <a:latin typeface="Cambria Math" panose="02040503050406030204" pitchFamily="18" charset="0"/>
                            </a:rPr>
                          </m:ctrlPr>
                        </m:naryPr>
                        <m:sub>
                          <m:r>
                            <m:rPr>
                              <m:brk m:alnAt="7"/>
                            </m:rPr>
                            <a:rPr lang="en-US" b="0" i="1" noProof="0" smtClean="0">
                              <a:solidFill>
                                <a:schemeClr val="accent2">
                                  <a:lumMod val="40000"/>
                                  <a:lumOff val="60000"/>
                                </a:schemeClr>
                              </a:solidFill>
                              <a:latin typeface="Cambria Math" panose="02040503050406030204" pitchFamily="18" charset="0"/>
                            </a:rPr>
                            <m:t>𝑖</m:t>
                          </m:r>
                          <m:r>
                            <a:rPr lang="en-US" b="0" i="1" noProof="0" smtClean="0">
                              <a:solidFill>
                                <a:schemeClr val="accent2">
                                  <a:lumMod val="40000"/>
                                  <a:lumOff val="60000"/>
                                </a:schemeClr>
                              </a:solidFill>
                              <a:latin typeface="Cambria Math" panose="02040503050406030204" pitchFamily="18" charset="0"/>
                            </a:rPr>
                            <m:t>∈</m:t>
                          </m:r>
                          <m:sSub>
                            <m:sSubPr>
                              <m:ctrlPr>
                                <a:rPr lang="en-US" b="0" i="1" noProof="0" smtClean="0">
                                  <a:solidFill>
                                    <a:schemeClr val="accent2">
                                      <a:lumMod val="40000"/>
                                      <a:lumOff val="60000"/>
                                    </a:schemeClr>
                                  </a:solidFill>
                                  <a:latin typeface="Cambria Math" panose="02040503050406030204" pitchFamily="18" charset="0"/>
                                </a:rPr>
                              </m:ctrlPr>
                            </m:sSubPr>
                            <m:e>
                              <m:r>
                                <a:rPr lang="en-US" b="0" i="1" noProof="0" smtClean="0">
                                  <a:solidFill>
                                    <a:schemeClr val="accent2">
                                      <a:lumMod val="40000"/>
                                      <a:lumOff val="60000"/>
                                    </a:schemeClr>
                                  </a:solidFill>
                                  <a:latin typeface="Cambria Math" panose="02040503050406030204" pitchFamily="18" charset="0"/>
                                </a:rPr>
                                <m:t>ℬ</m:t>
                              </m:r>
                            </m:e>
                            <m:sub>
                              <m:r>
                                <a:rPr lang="en-US" b="0" i="1" noProof="0" smtClean="0">
                                  <a:solidFill>
                                    <a:schemeClr val="accent2">
                                      <a:lumMod val="40000"/>
                                      <a:lumOff val="60000"/>
                                    </a:schemeClr>
                                  </a:solidFill>
                                  <a:latin typeface="Cambria Math" panose="02040503050406030204" pitchFamily="18" charset="0"/>
                                </a:rPr>
                                <m:t>𝑃𝐴</m:t>
                              </m:r>
                            </m:sub>
                          </m:sSub>
                        </m:sub>
                        <m:sup/>
                        <m:e>
                          <m:sSub>
                            <m:sSubPr>
                              <m:ctrlPr>
                                <a:rPr lang="en-US" b="0" i="1" noProof="0" smtClean="0">
                                  <a:solidFill>
                                    <a:schemeClr val="accent2">
                                      <a:lumMod val="40000"/>
                                      <a:lumOff val="60000"/>
                                    </a:schemeClr>
                                  </a:solidFill>
                                  <a:latin typeface="Cambria Math" panose="02040503050406030204" pitchFamily="18" charset="0"/>
                                </a:rPr>
                              </m:ctrlPr>
                            </m:sSubPr>
                            <m:e>
                              <m:r>
                                <a:rPr lang="en-US" b="0" i="1" noProof="0" smtClean="0">
                                  <a:solidFill>
                                    <a:schemeClr val="accent2">
                                      <a:lumMod val="40000"/>
                                      <a:lumOff val="60000"/>
                                    </a:schemeClr>
                                  </a:solidFill>
                                  <a:latin typeface="Cambria Math" panose="02040503050406030204" pitchFamily="18" charset="0"/>
                                </a:rPr>
                                <m:t>𝐿</m:t>
                              </m:r>
                            </m:e>
                            <m:sub>
                              <m:r>
                                <a:rPr lang="en-US" b="0" i="1" noProof="0" smtClean="0">
                                  <a:solidFill>
                                    <a:schemeClr val="accent2">
                                      <a:lumMod val="40000"/>
                                      <a:lumOff val="60000"/>
                                    </a:schemeClr>
                                  </a:solidFill>
                                  <a:latin typeface="Cambria Math" panose="02040503050406030204" pitchFamily="18" charset="0"/>
                                </a:rPr>
                                <m:t>𝐵𝐶𝐸</m:t>
                              </m:r>
                            </m:sub>
                          </m:sSub>
                          <m:r>
                            <a:rPr lang="en-US" b="0" i="1" noProof="0" smtClean="0">
                              <a:solidFill>
                                <a:schemeClr val="accent2">
                                  <a:lumMod val="40000"/>
                                  <a:lumOff val="60000"/>
                                </a:schemeClr>
                              </a:solidFill>
                              <a:latin typeface="Cambria Math" panose="02040503050406030204" pitchFamily="18" charset="0"/>
                            </a:rPr>
                            <m:t>(</m:t>
                          </m:r>
                          <m:sSub>
                            <m:sSubPr>
                              <m:ctrlPr>
                                <a:rPr lang="en-US" b="0" i="1" noProof="0" smtClean="0">
                                  <a:solidFill>
                                    <a:schemeClr val="accent2">
                                      <a:lumMod val="40000"/>
                                      <a:lumOff val="60000"/>
                                    </a:schemeClr>
                                  </a:solidFill>
                                  <a:latin typeface="Cambria Math" panose="02040503050406030204" pitchFamily="18" charset="0"/>
                                </a:rPr>
                              </m:ctrlPr>
                            </m:sSubPr>
                            <m:e>
                              <m:r>
                                <a:rPr lang="en-US" b="1" i="1" noProof="0" smtClean="0">
                                  <a:solidFill>
                                    <a:schemeClr val="accent2">
                                      <a:lumMod val="40000"/>
                                      <a:lumOff val="60000"/>
                                    </a:schemeClr>
                                  </a:solidFill>
                                  <a:latin typeface="Cambria Math" panose="02040503050406030204" pitchFamily="18" charset="0"/>
                                </a:rPr>
                                <m:t>𝒑</m:t>
                              </m:r>
                            </m:e>
                            <m:sub>
                              <m:r>
                                <a:rPr lang="en-US" b="0" i="1" noProof="0" smtClean="0">
                                  <a:solidFill>
                                    <a:schemeClr val="accent2">
                                      <a:lumMod val="40000"/>
                                      <a:lumOff val="60000"/>
                                    </a:schemeClr>
                                  </a:solidFill>
                                  <a:latin typeface="Cambria Math" panose="02040503050406030204" pitchFamily="18" charset="0"/>
                                </a:rPr>
                                <m:t>𝑖</m:t>
                              </m:r>
                            </m:sub>
                          </m:sSub>
                          <m:r>
                            <a:rPr lang="en-US" b="0" i="1" noProof="0" smtClean="0">
                              <a:solidFill>
                                <a:schemeClr val="accent2">
                                  <a:lumMod val="40000"/>
                                  <a:lumOff val="60000"/>
                                </a:schemeClr>
                              </a:solidFill>
                              <a:latin typeface="Cambria Math" panose="02040503050406030204" pitchFamily="18" charset="0"/>
                            </a:rPr>
                            <m:t>,</m:t>
                          </m:r>
                          <m:sSub>
                            <m:sSubPr>
                              <m:ctrlPr>
                                <a:rPr lang="en-US" b="0" i="1" noProof="0" smtClean="0">
                                  <a:solidFill>
                                    <a:schemeClr val="accent2">
                                      <a:lumMod val="40000"/>
                                      <a:lumOff val="60000"/>
                                    </a:schemeClr>
                                  </a:solidFill>
                                  <a:latin typeface="Cambria Math" panose="02040503050406030204" pitchFamily="18" charset="0"/>
                                </a:rPr>
                              </m:ctrlPr>
                            </m:sSubPr>
                            <m:e>
                              <m:r>
                                <a:rPr lang="en-US" b="1" i="1" noProof="0" smtClean="0">
                                  <a:solidFill>
                                    <a:schemeClr val="accent2">
                                      <a:lumMod val="40000"/>
                                      <a:lumOff val="60000"/>
                                    </a:schemeClr>
                                  </a:solidFill>
                                  <a:latin typeface="Cambria Math" panose="02040503050406030204" pitchFamily="18" charset="0"/>
                                </a:rPr>
                                <m:t>𝒚</m:t>
                              </m:r>
                            </m:e>
                            <m:sub>
                              <m:r>
                                <a:rPr lang="en-US" b="0" i="1" noProof="0" smtClean="0">
                                  <a:solidFill>
                                    <a:schemeClr val="accent2">
                                      <a:lumMod val="40000"/>
                                      <a:lumOff val="60000"/>
                                    </a:schemeClr>
                                  </a:solidFill>
                                  <a:latin typeface="Cambria Math" panose="02040503050406030204" pitchFamily="18" charset="0"/>
                                </a:rPr>
                                <m:t>𝑖</m:t>
                              </m:r>
                            </m:sub>
                          </m:sSub>
                          <m:r>
                            <a:rPr lang="en-US" b="0" i="1" noProof="0" smtClean="0">
                              <a:solidFill>
                                <a:schemeClr val="accent2">
                                  <a:lumMod val="40000"/>
                                  <a:lumOff val="60000"/>
                                </a:schemeClr>
                              </a:solidFill>
                              <a:latin typeface="Cambria Math" panose="02040503050406030204" pitchFamily="18" charset="0"/>
                            </a:rPr>
                            <m:t>)</m:t>
                          </m:r>
                        </m:e>
                      </m:nary>
                      <m:r>
                        <a:rPr lang="en-US" b="0" i="1" noProof="0" smtClean="0">
                          <a:solidFill>
                            <a:schemeClr val="accent2">
                              <a:lumMod val="40000"/>
                              <a:lumOff val="60000"/>
                            </a:schemeClr>
                          </a:solidFill>
                          <a:latin typeface="Cambria Math" panose="02040503050406030204" pitchFamily="18" charset="0"/>
                        </a:rPr>
                        <m:t>+</m:t>
                      </m:r>
                      <m:f>
                        <m:fPr>
                          <m:ctrlPr>
                            <a:rPr lang="en-US" b="0" i="1" noProof="0" smtClean="0">
                              <a:solidFill>
                                <a:schemeClr val="accent2">
                                  <a:lumMod val="40000"/>
                                  <a:lumOff val="60000"/>
                                </a:schemeClr>
                              </a:solidFill>
                              <a:latin typeface="Cambria Math" panose="02040503050406030204" pitchFamily="18" charset="0"/>
                            </a:rPr>
                          </m:ctrlPr>
                        </m:fPr>
                        <m:num>
                          <m:r>
                            <a:rPr lang="en-US" b="0" i="1" noProof="0" smtClean="0">
                              <a:solidFill>
                                <a:schemeClr val="accent2">
                                  <a:lumMod val="40000"/>
                                  <a:lumOff val="60000"/>
                                </a:schemeClr>
                              </a:solidFill>
                              <a:latin typeface="Cambria Math" panose="02040503050406030204" pitchFamily="18" charset="0"/>
                            </a:rPr>
                            <m:t>1</m:t>
                          </m:r>
                        </m:num>
                        <m:den>
                          <m:r>
                            <a:rPr lang="en-US" b="0" i="1" noProof="0" smtClean="0">
                              <a:solidFill>
                                <a:schemeClr val="accent2">
                                  <a:lumMod val="40000"/>
                                  <a:lumOff val="60000"/>
                                </a:schemeClr>
                              </a:solidFill>
                              <a:latin typeface="Cambria Math" panose="02040503050406030204" pitchFamily="18" charset="0"/>
                            </a:rPr>
                            <m:t>|</m:t>
                          </m:r>
                          <m:sSub>
                            <m:sSubPr>
                              <m:ctrlPr>
                                <a:rPr lang="en-US" b="0" i="1" noProof="0" smtClean="0">
                                  <a:solidFill>
                                    <a:schemeClr val="accent2">
                                      <a:lumMod val="40000"/>
                                      <a:lumOff val="60000"/>
                                    </a:schemeClr>
                                  </a:solidFill>
                                  <a:latin typeface="Cambria Math" panose="02040503050406030204" pitchFamily="18" charset="0"/>
                                </a:rPr>
                              </m:ctrlPr>
                            </m:sSubPr>
                            <m:e>
                              <m:r>
                                <a:rPr lang="en-US" b="0" i="1" noProof="0" smtClean="0">
                                  <a:solidFill>
                                    <a:schemeClr val="accent2">
                                      <a:lumMod val="40000"/>
                                      <a:lumOff val="60000"/>
                                    </a:schemeClr>
                                  </a:solidFill>
                                  <a:latin typeface="Cambria Math" panose="02040503050406030204" pitchFamily="18" charset="0"/>
                                </a:rPr>
                                <m:t>ℬ</m:t>
                              </m:r>
                            </m:e>
                            <m:sub>
                              <m:r>
                                <a:rPr lang="en-US" b="0" i="1" noProof="0" smtClean="0">
                                  <a:solidFill>
                                    <a:schemeClr val="accent2">
                                      <a:lumMod val="40000"/>
                                      <a:lumOff val="60000"/>
                                    </a:schemeClr>
                                  </a:solidFill>
                                  <a:latin typeface="Cambria Math" panose="02040503050406030204" pitchFamily="18" charset="0"/>
                                </a:rPr>
                                <m:t>𝑃𝑂</m:t>
                              </m:r>
                            </m:sub>
                          </m:sSub>
                          <m:r>
                            <a:rPr lang="en-US" b="0" i="1" noProof="0" smtClean="0">
                              <a:solidFill>
                                <a:schemeClr val="accent2">
                                  <a:lumMod val="40000"/>
                                  <a:lumOff val="60000"/>
                                </a:schemeClr>
                              </a:solidFill>
                              <a:latin typeface="Cambria Math" panose="02040503050406030204" pitchFamily="18" charset="0"/>
                            </a:rPr>
                            <m:t>|</m:t>
                          </m:r>
                        </m:den>
                      </m:f>
                      <m:nary>
                        <m:naryPr>
                          <m:chr m:val="∑"/>
                          <m:supHide m:val="on"/>
                          <m:ctrlPr>
                            <a:rPr lang="en-US" i="1">
                              <a:solidFill>
                                <a:schemeClr val="accent2">
                                  <a:lumMod val="40000"/>
                                  <a:lumOff val="60000"/>
                                </a:schemeClr>
                              </a:solidFill>
                              <a:latin typeface="Cambria Math" panose="02040503050406030204" pitchFamily="18" charset="0"/>
                            </a:rPr>
                          </m:ctrlPr>
                        </m:naryPr>
                        <m:sub>
                          <m:r>
                            <m:rPr>
                              <m:brk m:alnAt="7"/>
                            </m:rPr>
                            <a:rPr lang="en-US" i="1">
                              <a:solidFill>
                                <a:schemeClr val="accent2">
                                  <a:lumMod val="40000"/>
                                  <a:lumOff val="60000"/>
                                </a:schemeClr>
                              </a:solidFill>
                              <a:latin typeface="Cambria Math" panose="02040503050406030204" pitchFamily="18" charset="0"/>
                            </a:rPr>
                            <m:t>𝑖</m:t>
                          </m:r>
                          <m:r>
                            <a:rPr lang="en-US" i="1">
                              <a:solidFill>
                                <a:schemeClr val="accent2">
                                  <a:lumMod val="40000"/>
                                  <a:lumOff val="60000"/>
                                </a:schemeClr>
                              </a:solidFill>
                              <a:latin typeface="Cambria Math" panose="02040503050406030204" pitchFamily="18" charset="0"/>
                            </a:rPr>
                            <m:t>∈</m:t>
                          </m:r>
                          <m:sSub>
                            <m:sSubPr>
                              <m:ctrlPr>
                                <a:rPr lang="en-US" i="1">
                                  <a:solidFill>
                                    <a:schemeClr val="accent2">
                                      <a:lumMod val="40000"/>
                                      <a:lumOff val="60000"/>
                                    </a:schemeClr>
                                  </a:solidFill>
                                  <a:latin typeface="Cambria Math" panose="02040503050406030204" pitchFamily="18" charset="0"/>
                                </a:rPr>
                              </m:ctrlPr>
                            </m:sSubPr>
                            <m:e>
                              <m:r>
                                <a:rPr lang="en-US" i="1">
                                  <a:solidFill>
                                    <a:schemeClr val="accent2">
                                      <a:lumMod val="40000"/>
                                      <a:lumOff val="60000"/>
                                    </a:schemeClr>
                                  </a:solidFill>
                                  <a:latin typeface="Cambria Math" panose="02040503050406030204" pitchFamily="18" charset="0"/>
                                </a:rPr>
                                <m:t>ℬ</m:t>
                              </m:r>
                            </m:e>
                            <m:sub>
                              <m:r>
                                <a:rPr lang="en-US" i="1">
                                  <a:solidFill>
                                    <a:schemeClr val="accent2">
                                      <a:lumMod val="40000"/>
                                      <a:lumOff val="60000"/>
                                    </a:schemeClr>
                                  </a:solidFill>
                                  <a:latin typeface="Cambria Math" panose="02040503050406030204" pitchFamily="18" charset="0"/>
                                </a:rPr>
                                <m:t>𝑃</m:t>
                              </m:r>
                              <m:r>
                                <a:rPr lang="en-US" b="0" i="1" smtClean="0">
                                  <a:solidFill>
                                    <a:schemeClr val="accent2">
                                      <a:lumMod val="40000"/>
                                      <a:lumOff val="60000"/>
                                    </a:schemeClr>
                                  </a:solidFill>
                                  <a:latin typeface="Cambria Math" panose="02040503050406030204" pitchFamily="18" charset="0"/>
                                </a:rPr>
                                <m:t>𝑂</m:t>
                              </m:r>
                            </m:sub>
                          </m:sSub>
                        </m:sub>
                        <m:sup/>
                        <m:e>
                          <m:sSub>
                            <m:sSubPr>
                              <m:ctrlPr>
                                <a:rPr lang="en-US" i="1">
                                  <a:solidFill>
                                    <a:schemeClr val="accent2">
                                      <a:lumMod val="40000"/>
                                      <a:lumOff val="60000"/>
                                    </a:schemeClr>
                                  </a:solidFill>
                                  <a:latin typeface="Cambria Math" panose="02040503050406030204" pitchFamily="18" charset="0"/>
                                </a:rPr>
                              </m:ctrlPr>
                            </m:sSubPr>
                            <m:e>
                              <m:r>
                                <a:rPr lang="en-US" i="1">
                                  <a:solidFill>
                                    <a:schemeClr val="accent2">
                                      <a:lumMod val="40000"/>
                                      <a:lumOff val="60000"/>
                                    </a:schemeClr>
                                  </a:solidFill>
                                  <a:latin typeface="Cambria Math" panose="02040503050406030204" pitchFamily="18" charset="0"/>
                                </a:rPr>
                                <m:t>𝐿</m:t>
                              </m:r>
                            </m:e>
                            <m:sub>
                              <m:r>
                                <m:rPr>
                                  <m:sty m:val="p"/>
                                </m:rPr>
                                <a:rPr lang="en-US" b="0" i="1" smtClean="0">
                                  <a:solidFill>
                                    <a:schemeClr val="accent2">
                                      <a:lumMod val="40000"/>
                                      <a:lumOff val="60000"/>
                                    </a:schemeClr>
                                  </a:solidFill>
                                  <a:latin typeface="Cambria Math" panose="02040503050406030204" pitchFamily="18" charset="0"/>
                                </a:rPr>
                                <m:t>Deepmaxent</m:t>
                              </m:r>
                            </m:sub>
                          </m:sSub>
                          <m:r>
                            <a:rPr lang="en-US" i="1">
                              <a:solidFill>
                                <a:schemeClr val="accent2">
                                  <a:lumMod val="40000"/>
                                  <a:lumOff val="60000"/>
                                </a:schemeClr>
                              </a:solidFill>
                              <a:latin typeface="Cambria Math" panose="02040503050406030204" pitchFamily="18" charset="0"/>
                            </a:rPr>
                            <m:t>(</m:t>
                          </m:r>
                          <m:sSub>
                            <m:sSubPr>
                              <m:ctrlPr>
                                <a:rPr lang="en-US" i="1">
                                  <a:solidFill>
                                    <a:schemeClr val="accent2">
                                      <a:lumMod val="40000"/>
                                      <a:lumOff val="60000"/>
                                    </a:schemeClr>
                                  </a:solidFill>
                                  <a:latin typeface="Cambria Math" panose="02040503050406030204" pitchFamily="18" charset="0"/>
                                </a:rPr>
                              </m:ctrlPr>
                            </m:sSubPr>
                            <m:e>
                              <m:acc>
                                <m:accPr>
                                  <m:chr m:val="̃"/>
                                  <m:ctrlPr>
                                    <a:rPr lang="en-US" i="1">
                                      <a:solidFill>
                                        <a:schemeClr val="accent2">
                                          <a:lumMod val="40000"/>
                                          <a:lumOff val="60000"/>
                                        </a:schemeClr>
                                      </a:solidFill>
                                      <a:latin typeface="Cambria Math" panose="02040503050406030204" pitchFamily="18" charset="0"/>
                                    </a:rPr>
                                  </m:ctrlPr>
                                </m:accPr>
                                <m:e>
                                  <m:r>
                                    <a:rPr lang="en-US" b="1" i="1">
                                      <a:solidFill>
                                        <a:schemeClr val="accent2">
                                          <a:lumMod val="40000"/>
                                          <a:lumOff val="60000"/>
                                        </a:schemeClr>
                                      </a:solidFill>
                                      <a:latin typeface="Cambria Math" panose="02040503050406030204" pitchFamily="18" charset="0"/>
                                    </a:rPr>
                                    <m:t>𝝀</m:t>
                                  </m:r>
                                </m:e>
                              </m:acc>
                            </m:e>
                            <m:sub>
                              <m:r>
                                <a:rPr lang="en-US" i="1">
                                  <a:solidFill>
                                    <a:schemeClr val="accent2">
                                      <a:lumMod val="40000"/>
                                      <a:lumOff val="60000"/>
                                    </a:schemeClr>
                                  </a:solidFill>
                                  <a:latin typeface="Cambria Math" panose="02040503050406030204" pitchFamily="18" charset="0"/>
                                </a:rPr>
                                <m:t>𝑖</m:t>
                              </m:r>
                            </m:sub>
                          </m:sSub>
                          <m:r>
                            <a:rPr lang="en-US" i="1">
                              <a:solidFill>
                                <a:schemeClr val="accent2">
                                  <a:lumMod val="40000"/>
                                  <a:lumOff val="60000"/>
                                </a:schemeClr>
                              </a:solidFill>
                              <a:latin typeface="Cambria Math" panose="02040503050406030204" pitchFamily="18" charset="0"/>
                            </a:rPr>
                            <m:t>,</m:t>
                          </m:r>
                          <m:sSub>
                            <m:sSubPr>
                              <m:ctrlPr>
                                <a:rPr lang="en-US" i="1">
                                  <a:solidFill>
                                    <a:schemeClr val="accent2">
                                      <a:lumMod val="40000"/>
                                      <a:lumOff val="60000"/>
                                    </a:schemeClr>
                                  </a:solidFill>
                                  <a:latin typeface="Cambria Math" panose="02040503050406030204" pitchFamily="18" charset="0"/>
                                </a:rPr>
                              </m:ctrlPr>
                            </m:sSubPr>
                            <m:e>
                              <m:r>
                                <a:rPr lang="en-US" b="1" i="1">
                                  <a:solidFill>
                                    <a:schemeClr val="accent2">
                                      <a:lumMod val="40000"/>
                                      <a:lumOff val="60000"/>
                                    </a:schemeClr>
                                  </a:solidFill>
                                  <a:latin typeface="Cambria Math" panose="02040503050406030204" pitchFamily="18" charset="0"/>
                                </a:rPr>
                                <m:t>𝒚</m:t>
                              </m:r>
                            </m:e>
                            <m:sub>
                              <m:r>
                                <a:rPr lang="en-US" i="1">
                                  <a:solidFill>
                                    <a:schemeClr val="accent2">
                                      <a:lumMod val="40000"/>
                                      <a:lumOff val="60000"/>
                                    </a:schemeClr>
                                  </a:solidFill>
                                  <a:latin typeface="Cambria Math" panose="02040503050406030204" pitchFamily="18" charset="0"/>
                                </a:rPr>
                                <m:t>𝑖</m:t>
                              </m:r>
                            </m:sub>
                          </m:sSub>
                          <m:r>
                            <a:rPr lang="en-US" i="1">
                              <a:solidFill>
                                <a:schemeClr val="accent2">
                                  <a:lumMod val="40000"/>
                                  <a:lumOff val="60000"/>
                                </a:schemeClr>
                              </a:solidFill>
                              <a:latin typeface="Cambria Math" panose="02040503050406030204" pitchFamily="18" charset="0"/>
                            </a:rPr>
                            <m:t>)</m:t>
                          </m:r>
                        </m:e>
                      </m:nary>
                    </m:oMath>
                  </m:oMathPara>
                </a14:m>
                <a:endParaRPr lang="en-US" noProof="0" dirty="0">
                  <a:solidFill>
                    <a:schemeClr val="accent2">
                      <a:lumMod val="40000"/>
                      <a:lumOff val="60000"/>
                    </a:schemeClr>
                  </a:solidFill>
                </a:endParaRPr>
              </a:p>
            </p:txBody>
          </p:sp>
        </mc:Choice>
        <mc:Fallback xmlns="">
          <p:sp>
            <p:nvSpPr>
              <p:cNvPr id="5" name="Content Placeholder 2">
                <a:extLst>
                  <a:ext uri="{FF2B5EF4-FFF2-40B4-BE49-F238E27FC236}">
                    <a16:creationId xmlns:a16="http://schemas.microsoft.com/office/drawing/2014/main" id="{E24FEB00-8CA8-511B-43C0-EFCF821A9ACB}"/>
                  </a:ext>
                </a:extLst>
              </p:cNvPr>
              <p:cNvSpPr>
                <a:spLocks noGrp="1" noRot="1" noChangeAspect="1" noMove="1" noResize="1" noEditPoints="1" noAdjustHandles="1" noChangeArrowheads="1" noChangeShapeType="1" noTextEdit="1"/>
              </p:cNvSpPr>
              <p:nvPr>
                <p:ph idx="1"/>
              </p:nvPr>
            </p:nvSpPr>
            <p:spPr>
              <a:xfrm>
                <a:off x="838200" y="1825625"/>
                <a:ext cx="10266679" cy="4351338"/>
              </a:xfrm>
              <a:blipFill>
                <a:blip r:embed="rId3"/>
                <a:stretch>
                  <a:fillRect l="-1112" t="-2326" r="-247" b="-32558"/>
                </a:stretch>
              </a:blipFill>
            </p:spPr>
            <p:txBody>
              <a:bodyPr/>
              <a:lstStyle/>
              <a:p>
                <a:r>
                  <a:rPr lang="en-FR">
                    <a:noFill/>
                  </a:rPr>
                  <a:t> </a:t>
                </a:r>
              </a:p>
            </p:txBody>
          </p:sp>
        </mc:Fallback>
      </mc:AlternateContent>
      <p:sp>
        <p:nvSpPr>
          <p:cNvPr id="3" name="Content Placeholder 2">
            <a:extLst>
              <a:ext uri="{FF2B5EF4-FFF2-40B4-BE49-F238E27FC236}">
                <a16:creationId xmlns:a16="http://schemas.microsoft.com/office/drawing/2014/main" id="{7D767505-AB13-05C0-A0DA-6E48E30636DC}"/>
              </a:ext>
            </a:extLst>
          </p:cNvPr>
          <p:cNvSpPr txBox="1">
            <a:spLocks/>
          </p:cNvSpPr>
          <p:nvPr/>
        </p:nvSpPr>
        <p:spPr>
          <a:xfrm>
            <a:off x="8382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4" name="Content Placeholder 2">
            <a:extLst>
              <a:ext uri="{FF2B5EF4-FFF2-40B4-BE49-F238E27FC236}">
                <a16:creationId xmlns:a16="http://schemas.microsoft.com/office/drawing/2014/main" id="{F3751EBA-9D05-224F-E767-D26ED200D774}"/>
              </a:ext>
            </a:extLst>
          </p:cNvPr>
          <p:cNvSpPr txBox="1">
            <a:spLocks/>
          </p:cNvSpPr>
          <p:nvPr/>
        </p:nvSpPr>
        <p:spPr>
          <a:xfrm>
            <a:off x="838200" y="1825625"/>
            <a:ext cx="7885922"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noProof="0" dirty="0"/>
          </a:p>
        </p:txBody>
      </p:sp>
      <p:sp>
        <p:nvSpPr>
          <p:cNvPr id="6" name="Content Placeholder 2">
            <a:extLst>
              <a:ext uri="{FF2B5EF4-FFF2-40B4-BE49-F238E27FC236}">
                <a16:creationId xmlns:a16="http://schemas.microsoft.com/office/drawing/2014/main" id="{7F7AC7BC-2F2E-5A37-0CEC-36A86FBA1340}"/>
              </a:ext>
            </a:extLst>
          </p:cNvPr>
          <p:cNvSpPr txBox="1">
            <a:spLocks/>
          </p:cNvSpPr>
          <p:nvPr/>
        </p:nvSpPr>
        <p:spPr>
          <a:xfrm>
            <a:off x="838200" y="1784984"/>
            <a:ext cx="10165080" cy="48799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noProof="0" dirty="0">
              <a:solidFill>
                <a:schemeClr val="accent2">
                  <a:lumMod val="40000"/>
                  <a:lumOff val="60000"/>
                </a:schemeClr>
              </a:solidFill>
            </a:endParaRPr>
          </a:p>
        </p:txBody>
      </p:sp>
    </p:spTree>
    <p:extLst>
      <p:ext uri="{BB962C8B-B14F-4D97-AF65-F5344CB8AC3E}">
        <p14:creationId xmlns:p14="http://schemas.microsoft.com/office/powerpoint/2010/main" val="4271060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279E2-6DD8-C7B1-8D72-C67C93ECF76B}"/>
              </a:ext>
            </a:extLst>
          </p:cNvPr>
          <p:cNvSpPr>
            <a:spLocks noGrp="1"/>
          </p:cNvSpPr>
          <p:nvPr>
            <p:ph type="title"/>
          </p:nvPr>
        </p:nvSpPr>
        <p:spPr/>
        <p:txBody>
          <a:bodyPr/>
          <a:lstStyle/>
          <a:p>
            <a:r>
              <a:rPr lang="en-FR" dirty="0"/>
              <a:t>Proposed Approach</a:t>
            </a:r>
          </a:p>
        </p:txBody>
      </p:sp>
      <p:pic>
        <p:nvPicPr>
          <p:cNvPr id="9" name="Picture 8">
            <a:extLst>
              <a:ext uri="{FF2B5EF4-FFF2-40B4-BE49-F238E27FC236}">
                <a16:creationId xmlns:a16="http://schemas.microsoft.com/office/drawing/2014/main" id="{611CAB84-4271-DA9C-D334-DC9B30F65D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165" y="2039030"/>
            <a:ext cx="11449669" cy="3882798"/>
          </a:xfrm>
          <a:prstGeom prst="rect">
            <a:avLst/>
          </a:prstGeom>
        </p:spPr>
      </p:pic>
    </p:spTree>
    <p:extLst>
      <p:ext uri="{BB962C8B-B14F-4D97-AF65-F5344CB8AC3E}">
        <p14:creationId xmlns:p14="http://schemas.microsoft.com/office/powerpoint/2010/main" val="3831201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BC3D6-D949-F113-A0E8-4A89539F45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7719A0-9D62-D202-E337-7FEB3358958D}"/>
              </a:ext>
            </a:extLst>
          </p:cNvPr>
          <p:cNvSpPr>
            <a:spLocks noGrp="1"/>
          </p:cNvSpPr>
          <p:nvPr>
            <p:ph type="title"/>
          </p:nvPr>
        </p:nvSpPr>
        <p:spPr>
          <a:xfrm>
            <a:off x="838200" y="2766218"/>
            <a:ext cx="10515600" cy="1325563"/>
          </a:xfrm>
        </p:spPr>
        <p:txBody>
          <a:bodyPr/>
          <a:lstStyle/>
          <a:p>
            <a:pPr algn="ctr"/>
            <a:r>
              <a:rPr lang="en-US" noProof="0" dirty="0"/>
              <a:t>How can we test if </a:t>
            </a:r>
            <a:r>
              <a:rPr lang="en-US" b="1" noProof="0" dirty="0"/>
              <a:t>data </a:t>
            </a:r>
            <a:r>
              <a:rPr lang="en-US" b="1" dirty="0"/>
              <a:t>integration</a:t>
            </a:r>
            <a:r>
              <a:rPr lang="en-US" b="1" noProof="0" dirty="0"/>
              <a:t> </a:t>
            </a:r>
            <a:r>
              <a:rPr lang="en-US" noProof="0" dirty="0"/>
              <a:t>helps when PA data is not available?</a:t>
            </a:r>
          </a:p>
        </p:txBody>
      </p:sp>
      <p:sp>
        <p:nvSpPr>
          <p:cNvPr id="3" name="Content Placeholder 2">
            <a:extLst>
              <a:ext uri="{FF2B5EF4-FFF2-40B4-BE49-F238E27FC236}">
                <a16:creationId xmlns:a16="http://schemas.microsoft.com/office/drawing/2014/main" id="{C0852662-1580-F634-FBCB-1B03EDFF7179}"/>
              </a:ext>
            </a:extLst>
          </p:cNvPr>
          <p:cNvSpPr txBox="1">
            <a:spLocks/>
          </p:cNvSpPr>
          <p:nvPr/>
        </p:nvSpPr>
        <p:spPr>
          <a:xfrm>
            <a:off x="838200"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noProof="0" dirty="0"/>
          </a:p>
        </p:txBody>
      </p:sp>
      <p:sp>
        <p:nvSpPr>
          <p:cNvPr id="4" name="Content Placeholder 2">
            <a:extLst>
              <a:ext uri="{FF2B5EF4-FFF2-40B4-BE49-F238E27FC236}">
                <a16:creationId xmlns:a16="http://schemas.microsoft.com/office/drawing/2014/main" id="{858FD16C-1D9B-ED04-5A93-95F926FEB362}"/>
              </a:ext>
            </a:extLst>
          </p:cNvPr>
          <p:cNvSpPr txBox="1">
            <a:spLocks/>
          </p:cNvSpPr>
          <p:nvPr/>
        </p:nvSpPr>
        <p:spPr>
          <a:xfrm>
            <a:off x="838200" y="1825625"/>
            <a:ext cx="7885922"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noProof="0" dirty="0"/>
          </a:p>
        </p:txBody>
      </p:sp>
    </p:spTree>
    <p:extLst>
      <p:ext uri="{BB962C8B-B14F-4D97-AF65-F5344CB8AC3E}">
        <p14:creationId xmlns:p14="http://schemas.microsoft.com/office/powerpoint/2010/main" val="2989794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2D853DB-861B-C0C9-F992-D5266AC28A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B043B3-456C-CCA9-FAD4-AEB4ADDE75F3}"/>
              </a:ext>
            </a:extLst>
          </p:cNvPr>
          <p:cNvSpPr>
            <a:spLocks noGrp="1"/>
          </p:cNvSpPr>
          <p:nvPr>
            <p:ph type="title"/>
          </p:nvPr>
        </p:nvSpPr>
        <p:spPr/>
        <p:txBody>
          <a:bodyPr/>
          <a:lstStyle/>
          <a:p>
            <a:r>
              <a:rPr lang="en-FR" dirty="0"/>
              <a:t>Evaluation Procedure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7D822D6-1287-0C00-9232-5DF6F785A45A}"/>
                  </a:ext>
                </a:extLst>
              </p:cNvPr>
              <p:cNvSpPr>
                <a:spLocks noGrp="1"/>
              </p:cNvSpPr>
              <p:nvPr>
                <p:ph idx="1"/>
              </p:nvPr>
            </p:nvSpPr>
            <p:spPr>
              <a:xfrm>
                <a:off x="838200" y="1835785"/>
                <a:ext cx="10205720" cy="4351338"/>
              </a:xfrm>
            </p:spPr>
            <p:txBody>
              <a:bodyPr>
                <a:normAutofit/>
              </a:bodyPr>
              <a:lstStyle/>
              <a:p>
                <a:pPr lvl="1"/>
                <a:r>
                  <a:rPr lang="en-FR" dirty="0"/>
                  <a:t>Divide data into </a:t>
                </a:r>
                <a14:m>
                  <m:oMath xmlns:m="http://schemas.openxmlformats.org/officeDocument/2006/math">
                    <m:r>
                      <a:rPr lang="en-US" b="0" i="1" smtClean="0">
                        <a:solidFill>
                          <a:srgbClr val="B4E6A2"/>
                        </a:solidFill>
                        <a:latin typeface="Cambria Math" panose="02040503050406030204" pitchFamily="18" charset="0"/>
                      </a:rPr>
                      <m:t>𝐾</m:t>
                    </m:r>
                  </m:oMath>
                </a14:m>
                <a:r>
                  <a:rPr lang="en-FR" i="1" dirty="0"/>
                  <a:t> </a:t>
                </a:r>
                <a:r>
                  <a:rPr lang="en-FR" dirty="0"/>
                  <a:t>clusters and iterate over them </a:t>
                </a:r>
                <a:endParaRPr lang="en-FR" i="1" dirty="0"/>
              </a:p>
              <a:p>
                <a:pPr lvl="2"/>
                <a:r>
                  <a:rPr lang="en-FR" sz="2400" dirty="0"/>
                  <a:t>Consider dataset </a:t>
                </a:r>
                <a14:m>
                  <m:oMath xmlns:m="http://schemas.openxmlformats.org/officeDocument/2006/math">
                    <m:sSubSup>
                      <m:sSubSupPr>
                        <m:ctrlPr>
                          <a:rPr lang="en-US" sz="2400" b="0" i="1" smtClean="0">
                            <a:solidFill>
                              <a:schemeClr val="accent2">
                                <a:lumMod val="40000"/>
                                <a:lumOff val="60000"/>
                              </a:schemeClr>
                            </a:solidFill>
                            <a:latin typeface="Cambria Math" panose="02040503050406030204" pitchFamily="18" charset="0"/>
                          </a:rPr>
                        </m:ctrlPr>
                      </m:sSubSupPr>
                      <m:e>
                        <m:r>
                          <a:rPr lang="en-US" sz="2400" i="1">
                            <a:solidFill>
                              <a:schemeClr val="accent2">
                                <a:lumMod val="40000"/>
                                <a:lumOff val="60000"/>
                              </a:schemeClr>
                            </a:solidFill>
                            <a:latin typeface="Cambria Math" panose="02040503050406030204" pitchFamily="18" charset="0"/>
                          </a:rPr>
                          <m:t>𝒟</m:t>
                        </m:r>
                      </m:e>
                      <m:sub>
                        <m:r>
                          <a:rPr lang="en-US" sz="2400" b="0" i="1" smtClean="0">
                            <a:solidFill>
                              <a:schemeClr val="accent2">
                                <a:lumMod val="40000"/>
                                <a:lumOff val="60000"/>
                              </a:schemeClr>
                            </a:solidFill>
                            <a:latin typeface="Cambria Math" panose="02040503050406030204" pitchFamily="18" charset="0"/>
                          </a:rPr>
                          <m:t>𝑡𝑒𝑠𝑡</m:t>
                        </m:r>
                      </m:sub>
                      <m:sup>
                        <m:d>
                          <m:dPr>
                            <m:ctrlPr>
                              <a:rPr lang="en-US" sz="2400" b="0" i="1" smtClean="0">
                                <a:solidFill>
                                  <a:schemeClr val="accent2">
                                    <a:lumMod val="40000"/>
                                    <a:lumOff val="60000"/>
                                  </a:schemeClr>
                                </a:solidFill>
                                <a:latin typeface="Cambria Math" panose="02040503050406030204" pitchFamily="18" charset="0"/>
                              </a:rPr>
                            </m:ctrlPr>
                          </m:dPr>
                          <m:e>
                            <m:r>
                              <a:rPr lang="en-US" sz="2400" b="0" i="1" smtClean="0">
                                <a:solidFill>
                                  <a:schemeClr val="accent2">
                                    <a:lumMod val="40000"/>
                                    <a:lumOff val="60000"/>
                                  </a:schemeClr>
                                </a:solidFill>
                                <a:latin typeface="Cambria Math" panose="02040503050406030204" pitchFamily="18" charset="0"/>
                              </a:rPr>
                              <m:t>𝑘</m:t>
                            </m:r>
                          </m:e>
                        </m:d>
                      </m:sup>
                    </m:sSubSup>
                  </m:oMath>
                </a14:m>
                <a:r>
                  <a:rPr lang="en-FR" sz="2400" dirty="0">
                    <a:solidFill>
                      <a:srgbClr val="4EA72D"/>
                    </a:solidFill>
                  </a:rPr>
                  <a:t> </a:t>
                </a:r>
                <a:r>
                  <a:rPr lang="en-FR" sz="2400" dirty="0"/>
                  <a:t>for test</a:t>
                </a:r>
              </a:p>
              <a:p>
                <a:pPr lvl="2"/>
                <a:r>
                  <a:rPr lang="en-FR" sz="2400" dirty="0"/>
                  <a:t>For each remaining cluster </a:t>
                </a:r>
                <a14:m>
                  <m:oMath xmlns:m="http://schemas.openxmlformats.org/officeDocument/2006/math">
                    <m:r>
                      <a:rPr lang="en-US" sz="2400" b="0" i="1" smtClean="0">
                        <a:solidFill>
                          <a:schemeClr val="accent2">
                            <a:lumMod val="40000"/>
                            <a:lumOff val="60000"/>
                          </a:schemeClr>
                        </a:solidFill>
                        <a:latin typeface="Cambria Math" panose="02040503050406030204" pitchFamily="18" charset="0"/>
                      </a:rPr>
                      <m:t>𝑖</m:t>
                    </m:r>
                    <m:r>
                      <a:rPr lang="en-US" sz="2400" b="0" i="1" smtClean="0">
                        <a:solidFill>
                          <a:schemeClr val="accent2">
                            <a:lumMod val="40000"/>
                            <a:lumOff val="60000"/>
                          </a:schemeClr>
                        </a:solidFill>
                        <a:latin typeface="Cambria Math" panose="02040503050406030204" pitchFamily="18" charset="0"/>
                      </a:rPr>
                      <m:t>≠</m:t>
                    </m:r>
                    <m:r>
                      <a:rPr lang="en-US" sz="2400" b="0" i="1" smtClean="0">
                        <a:solidFill>
                          <a:schemeClr val="accent2">
                            <a:lumMod val="40000"/>
                            <a:lumOff val="60000"/>
                          </a:schemeClr>
                        </a:solidFill>
                        <a:latin typeface="Cambria Math" panose="02040503050406030204" pitchFamily="18" charset="0"/>
                      </a:rPr>
                      <m:t>𝑘</m:t>
                    </m:r>
                  </m:oMath>
                </a14:m>
                <a:r>
                  <a:rPr lang="en-FR" sz="2400" dirty="0"/>
                  <a:t>, compute </a:t>
                </a:r>
                <a14:m>
                  <m:oMath xmlns:m="http://schemas.openxmlformats.org/officeDocument/2006/math">
                    <m:sSub>
                      <m:sSubPr>
                        <m:ctrlPr>
                          <a:rPr lang="en-US" sz="2400" b="0" i="1" smtClean="0">
                            <a:solidFill>
                              <a:schemeClr val="accent2">
                                <a:lumMod val="40000"/>
                                <a:lumOff val="60000"/>
                              </a:schemeClr>
                            </a:solidFill>
                            <a:latin typeface="Cambria Math" panose="02040503050406030204" pitchFamily="18" charset="0"/>
                          </a:rPr>
                        </m:ctrlPr>
                      </m:sSubPr>
                      <m:e>
                        <m:r>
                          <a:rPr lang="en-US" sz="2400" b="0" i="1" smtClean="0">
                            <a:solidFill>
                              <a:schemeClr val="accent2">
                                <a:lumMod val="40000"/>
                                <a:lumOff val="60000"/>
                              </a:schemeClr>
                            </a:solidFill>
                            <a:latin typeface="Cambria Math" panose="02040503050406030204" pitchFamily="18" charset="0"/>
                          </a:rPr>
                          <m:t>𝑑</m:t>
                        </m:r>
                      </m:e>
                      <m:sub>
                        <m:r>
                          <a:rPr lang="en-US" sz="2400" b="0" i="1" smtClean="0">
                            <a:solidFill>
                              <a:schemeClr val="accent2">
                                <a:lumMod val="40000"/>
                                <a:lumOff val="60000"/>
                              </a:schemeClr>
                            </a:solidFill>
                            <a:latin typeface="Cambria Math" panose="02040503050406030204" pitchFamily="18" charset="0"/>
                          </a:rPr>
                          <m:t>𝑘𝑖</m:t>
                        </m:r>
                      </m:sub>
                    </m:sSub>
                    <m:r>
                      <a:rPr lang="en-US" sz="2400" b="0" i="0" smtClean="0">
                        <a:solidFill>
                          <a:schemeClr val="accent2">
                            <a:lumMod val="40000"/>
                            <a:lumOff val="60000"/>
                          </a:schemeClr>
                        </a:solidFill>
                        <a:latin typeface="Cambria Math" panose="02040503050406030204" pitchFamily="18" charset="0"/>
                      </a:rPr>
                      <m:t>=</m:t>
                    </m:r>
                    <m:r>
                      <a:rPr lang="en-US" sz="2400" b="0" i="1" smtClean="0">
                        <a:solidFill>
                          <a:schemeClr val="accent2">
                            <a:lumMod val="40000"/>
                            <a:lumOff val="60000"/>
                          </a:schemeClr>
                        </a:solidFill>
                        <a:latin typeface="Cambria Math" panose="02040503050406030204" pitchFamily="18" charset="0"/>
                      </a:rPr>
                      <m:t>𝑑</m:t>
                    </m:r>
                    <m:d>
                      <m:dPr>
                        <m:ctrlPr>
                          <a:rPr lang="en-US" sz="2400" b="0" i="1" smtClean="0">
                            <a:solidFill>
                              <a:schemeClr val="accent2">
                                <a:lumMod val="40000"/>
                                <a:lumOff val="60000"/>
                              </a:schemeClr>
                            </a:solidFill>
                            <a:latin typeface="Cambria Math" panose="02040503050406030204" pitchFamily="18" charset="0"/>
                          </a:rPr>
                        </m:ctrlPr>
                      </m:dPr>
                      <m:e>
                        <m:sSup>
                          <m:sSupPr>
                            <m:ctrlPr>
                              <a:rPr lang="en-US" sz="2400" i="1">
                                <a:solidFill>
                                  <a:schemeClr val="accent2">
                                    <a:lumMod val="40000"/>
                                    <a:lumOff val="60000"/>
                                  </a:schemeClr>
                                </a:solidFill>
                                <a:latin typeface="Cambria Math" panose="02040503050406030204" pitchFamily="18" charset="0"/>
                              </a:rPr>
                            </m:ctrlPr>
                          </m:sSupPr>
                          <m:e>
                            <m:r>
                              <a:rPr lang="en-US" sz="2400" b="0" i="1" smtClean="0">
                                <a:solidFill>
                                  <a:schemeClr val="accent2">
                                    <a:lumMod val="40000"/>
                                    <a:lumOff val="60000"/>
                                  </a:schemeClr>
                                </a:solidFill>
                                <a:latin typeface="Cambria Math" panose="02040503050406030204" pitchFamily="18" charset="0"/>
                              </a:rPr>
                              <m:t>𝑋</m:t>
                            </m:r>
                          </m:e>
                          <m:sup>
                            <m:d>
                              <m:dPr>
                                <m:ctrlPr>
                                  <a:rPr lang="en-US" sz="2400" i="1">
                                    <a:solidFill>
                                      <a:schemeClr val="accent2">
                                        <a:lumMod val="40000"/>
                                        <a:lumOff val="60000"/>
                                      </a:schemeClr>
                                    </a:solidFill>
                                    <a:latin typeface="Cambria Math" panose="02040503050406030204" pitchFamily="18" charset="0"/>
                                  </a:rPr>
                                </m:ctrlPr>
                              </m:dPr>
                              <m:e>
                                <m:r>
                                  <a:rPr lang="en-US" sz="2400" i="1">
                                    <a:solidFill>
                                      <a:schemeClr val="accent2">
                                        <a:lumMod val="40000"/>
                                        <a:lumOff val="60000"/>
                                      </a:schemeClr>
                                    </a:solidFill>
                                    <a:latin typeface="Cambria Math" panose="02040503050406030204" pitchFamily="18" charset="0"/>
                                  </a:rPr>
                                  <m:t>𝑘</m:t>
                                </m:r>
                              </m:e>
                            </m:d>
                          </m:sup>
                        </m:sSup>
                        <m:r>
                          <a:rPr lang="en-US" sz="2400" b="0" i="1" smtClean="0">
                            <a:solidFill>
                              <a:schemeClr val="accent2">
                                <a:lumMod val="40000"/>
                                <a:lumOff val="60000"/>
                              </a:schemeClr>
                            </a:solidFill>
                            <a:latin typeface="Cambria Math" panose="02040503050406030204" pitchFamily="18" charset="0"/>
                          </a:rPr>
                          <m:t>,</m:t>
                        </m:r>
                        <m:sSup>
                          <m:sSupPr>
                            <m:ctrlPr>
                              <a:rPr lang="en-US" sz="2400" i="1">
                                <a:solidFill>
                                  <a:schemeClr val="accent2">
                                    <a:lumMod val="40000"/>
                                    <a:lumOff val="60000"/>
                                  </a:schemeClr>
                                </a:solidFill>
                                <a:latin typeface="Cambria Math" panose="02040503050406030204" pitchFamily="18" charset="0"/>
                              </a:rPr>
                            </m:ctrlPr>
                          </m:sSupPr>
                          <m:e>
                            <m:r>
                              <a:rPr lang="en-US" sz="2400" b="0" i="1" smtClean="0">
                                <a:solidFill>
                                  <a:schemeClr val="accent2">
                                    <a:lumMod val="40000"/>
                                    <a:lumOff val="60000"/>
                                  </a:schemeClr>
                                </a:solidFill>
                                <a:latin typeface="Cambria Math" panose="02040503050406030204" pitchFamily="18" charset="0"/>
                              </a:rPr>
                              <m:t>𝑋</m:t>
                            </m:r>
                          </m:e>
                          <m:sup>
                            <m:d>
                              <m:dPr>
                                <m:ctrlPr>
                                  <a:rPr lang="en-US" sz="2400" b="0" i="1" smtClean="0">
                                    <a:solidFill>
                                      <a:schemeClr val="accent2">
                                        <a:lumMod val="40000"/>
                                        <a:lumOff val="60000"/>
                                      </a:schemeClr>
                                    </a:solidFill>
                                    <a:latin typeface="Cambria Math" panose="02040503050406030204" pitchFamily="18" charset="0"/>
                                  </a:rPr>
                                </m:ctrlPr>
                              </m:dPr>
                              <m:e>
                                <m:r>
                                  <a:rPr lang="en-US" sz="2400" b="0" i="1" smtClean="0">
                                    <a:solidFill>
                                      <a:schemeClr val="accent2">
                                        <a:lumMod val="40000"/>
                                        <a:lumOff val="60000"/>
                                      </a:schemeClr>
                                    </a:solidFill>
                                    <a:latin typeface="Cambria Math" panose="02040503050406030204" pitchFamily="18" charset="0"/>
                                  </a:rPr>
                                  <m:t>𝑖</m:t>
                                </m:r>
                              </m:e>
                            </m:d>
                          </m:sup>
                        </m:sSup>
                      </m:e>
                    </m:d>
                  </m:oMath>
                </a14:m>
                <a:endParaRPr lang="en-US" sz="2400" b="0" dirty="0"/>
              </a:p>
              <a:p>
                <a:pPr lvl="2"/>
                <a:r>
                  <a:rPr lang="en-FR" sz="2400" dirty="0"/>
                  <a:t>Then we can split the training into </a:t>
                </a:r>
                <a14:m>
                  <m:oMath xmlns:m="http://schemas.openxmlformats.org/officeDocument/2006/math">
                    <m:r>
                      <a:rPr lang="en-US" sz="2400" b="0" i="1" smtClean="0">
                        <a:solidFill>
                          <a:schemeClr val="accent2">
                            <a:lumMod val="40000"/>
                            <a:lumOff val="60000"/>
                          </a:schemeClr>
                        </a:solidFill>
                        <a:latin typeface="Cambria Math" panose="02040503050406030204" pitchFamily="18" charset="0"/>
                      </a:rPr>
                      <m:t>𝐻</m:t>
                    </m:r>
                  </m:oMath>
                </a14:m>
                <a:r>
                  <a:rPr lang="en-FR" sz="2400" dirty="0"/>
                  <a:t> groups ranked by distance:</a:t>
                </a:r>
              </a:p>
              <a:p>
                <a:pPr marL="914400" lvl="2" indent="0" algn="ctr">
                  <a:buNone/>
                </a:pPr>
                <a14:m>
                  <m:oMath xmlns:m="http://schemas.openxmlformats.org/officeDocument/2006/math">
                    <m:sSubSup>
                      <m:sSubSupPr>
                        <m:ctrlPr>
                          <a:rPr lang="en-US" sz="2400" b="0" i="1" smtClean="0">
                            <a:solidFill>
                              <a:schemeClr val="accent2">
                                <a:lumMod val="40000"/>
                                <a:lumOff val="60000"/>
                              </a:schemeClr>
                            </a:solidFill>
                            <a:latin typeface="Cambria Math" panose="02040503050406030204" pitchFamily="18" charset="0"/>
                          </a:rPr>
                        </m:ctrlPr>
                      </m:sSubSupPr>
                      <m:e>
                        <m:r>
                          <a:rPr lang="en-US" sz="2400" i="1">
                            <a:solidFill>
                              <a:schemeClr val="accent2">
                                <a:lumMod val="40000"/>
                                <a:lumOff val="60000"/>
                              </a:schemeClr>
                            </a:solidFill>
                            <a:latin typeface="Cambria Math" panose="02040503050406030204" pitchFamily="18" charset="0"/>
                          </a:rPr>
                          <m:t>𝒟</m:t>
                        </m:r>
                      </m:e>
                      <m:sub>
                        <m:r>
                          <a:rPr lang="en-US" sz="2400" b="0" i="1" smtClean="0">
                            <a:solidFill>
                              <a:schemeClr val="accent2">
                                <a:lumMod val="40000"/>
                                <a:lumOff val="60000"/>
                              </a:schemeClr>
                            </a:solidFill>
                            <a:latin typeface="Cambria Math" panose="02040503050406030204" pitchFamily="18" charset="0"/>
                          </a:rPr>
                          <m:t>𝑡𝑟𝑎𝑖</m:t>
                        </m:r>
                        <m:sSub>
                          <m:sSubPr>
                            <m:ctrlPr>
                              <a:rPr lang="en-US" sz="2400" b="0" i="1" smtClean="0">
                                <a:solidFill>
                                  <a:schemeClr val="accent2">
                                    <a:lumMod val="40000"/>
                                    <a:lumOff val="60000"/>
                                  </a:schemeClr>
                                </a:solidFill>
                                <a:latin typeface="Cambria Math" panose="02040503050406030204" pitchFamily="18" charset="0"/>
                              </a:rPr>
                            </m:ctrlPr>
                          </m:sSubPr>
                          <m:e>
                            <m:r>
                              <a:rPr lang="en-US" sz="2400" b="0" i="1" smtClean="0">
                                <a:solidFill>
                                  <a:schemeClr val="accent2">
                                    <a:lumMod val="40000"/>
                                    <a:lumOff val="60000"/>
                                  </a:schemeClr>
                                </a:solidFill>
                                <a:latin typeface="Cambria Math" panose="02040503050406030204" pitchFamily="18" charset="0"/>
                              </a:rPr>
                              <m:t>𝑛</m:t>
                            </m:r>
                          </m:e>
                          <m:sub>
                            <m:r>
                              <a:rPr lang="en-US" sz="2400" b="0" i="1" smtClean="0">
                                <a:solidFill>
                                  <a:schemeClr val="accent2">
                                    <a:lumMod val="40000"/>
                                    <a:lumOff val="60000"/>
                                  </a:schemeClr>
                                </a:solidFill>
                                <a:latin typeface="Cambria Math" panose="02040503050406030204" pitchFamily="18" charset="0"/>
                              </a:rPr>
                              <m:t>h</m:t>
                            </m:r>
                          </m:sub>
                        </m:sSub>
                      </m:sub>
                      <m:sup>
                        <m:d>
                          <m:dPr>
                            <m:ctrlPr>
                              <a:rPr lang="en-US" sz="2400" b="0" i="1" smtClean="0">
                                <a:solidFill>
                                  <a:schemeClr val="accent2">
                                    <a:lumMod val="40000"/>
                                    <a:lumOff val="60000"/>
                                  </a:schemeClr>
                                </a:solidFill>
                                <a:latin typeface="Cambria Math" panose="02040503050406030204" pitchFamily="18" charset="0"/>
                              </a:rPr>
                            </m:ctrlPr>
                          </m:dPr>
                          <m:e>
                            <m:r>
                              <a:rPr lang="en-US" sz="2400" b="0" i="1" smtClean="0">
                                <a:solidFill>
                                  <a:schemeClr val="accent2">
                                    <a:lumMod val="40000"/>
                                    <a:lumOff val="60000"/>
                                  </a:schemeClr>
                                </a:solidFill>
                                <a:latin typeface="Cambria Math" panose="02040503050406030204" pitchFamily="18" charset="0"/>
                              </a:rPr>
                              <m:t>𝑘</m:t>
                            </m:r>
                          </m:e>
                        </m:d>
                      </m:sup>
                    </m:sSubSup>
                  </m:oMath>
                </a14:m>
                <a:r>
                  <a:rPr lang="en-FR" sz="2400" i="1" dirty="0">
                    <a:solidFill>
                      <a:schemeClr val="accent2">
                        <a:lumMod val="40000"/>
                        <a:lumOff val="60000"/>
                      </a:schemeClr>
                    </a:solidFill>
                  </a:rPr>
                  <a:t>= </a:t>
                </a:r>
                <a14:m>
                  <m:oMath xmlns:m="http://schemas.openxmlformats.org/officeDocument/2006/math">
                    <m:d>
                      <m:dPr>
                        <m:begChr m:val="{"/>
                        <m:endChr m:val="}"/>
                        <m:ctrlPr>
                          <a:rPr lang="en-FR" sz="2400" i="1" smtClean="0">
                            <a:solidFill>
                              <a:schemeClr val="accent2">
                                <a:lumMod val="40000"/>
                                <a:lumOff val="60000"/>
                              </a:schemeClr>
                            </a:solidFill>
                            <a:latin typeface="Cambria Math" panose="02040503050406030204" pitchFamily="18" charset="0"/>
                          </a:rPr>
                        </m:ctrlPr>
                      </m:dPr>
                      <m:e>
                        <m:sSup>
                          <m:sSupPr>
                            <m:ctrlPr>
                              <a:rPr lang="en-US" sz="2400" b="0" i="1" smtClean="0">
                                <a:solidFill>
                                  <a:schemeClr val="accent2">
                                    <a:lumMod val="40000"/>
                                    <a:lumOff val="60000"/>
                                  </a:schemeClr>
                                </a:solidFill>
                                <a:latin typeface="Cambria Math" panose="02040503050406030204" pitchFamily="18" charset="0"/>
                              </a:rPr>
                            </m:ctrlPr>
                          </m:sSupPr>
                          <m:e>
                            <m:r>
                              <a:rPr lang="en-US" sz="2400" b="0" i="1" smtClean="0">
                                <a:solidFill>
                                  <a:schemeClr val="accent2">
                                    <a:lumMod val="40000"/>
                                    <a:lumOff val="60000"/>
                                  </a:schemeClr>
                                </a:solidFill>
                                <a:latin typeface="Cambria Math" panose="02040503050406030204" pitchFamily="18" charset="0"/>
                              </a:rPr>
                              <m:t>𝑋</m:t>
                            </m:r>
                          </m:e>
                          <m:sup>
                            <m:d>
                              <m:dPr>
                                <m:ctrlPr>
                                  <a:rPr lang="en-US" sz="2400" b="0" i="1" smtClean="0">
                                    <a:solidFill>
                                      <a:schemeClr val="accent2">
                                        <a:lumMod val="40000"/>
                                        <a:lumOff val="60000"/>
                                      </a:schemeClr>
                                    </a:solidFill>
                                    <a:latin typeface="Cambria Math" panose="02040503050406030204" pitchFamily="18" charset="0"/>
                                  </a:rPr>
                                </m:ctrlPr>
                              </m:dPr>
                              <m:e>
                                <m:r>
                                  <a:rPr lang="en-US" sz="2400" b="0" i="1" smtClean="0">
                                    <a:solidFill>
                                      <a:schemeClr val="accent2">
                                        <a:lumMod val="40000"/>
                                        <a:lumOff val="60000"/>
                                      </a:schemeClr>
                                    </a:solidFill>
                                    <a:latin typeface="Cambria Math" panose="02040503050406030204" pitchFamily="18" charset="0"/>
                                  </a:rPr>
                                  <m:t>𝑖</m:t>
                                </m:r>
                              </m:e>
                            </m:d>
                          </m:sup>
                        </m:sSup>
                        <m:r>
                          <a:rPr lang="en-US" sz="2400" b="0" i="1" smtClean="0">
                            <a:solidFill>
                              <a:schemeClr val="accent2">
                                <a:lumMod val="40000"/>
                                <a:lumOff val="60000"/>
                              </a:schemeClr>
                            </a:solidFill>
                            <a:latin typeface="Cambria Math" panose="02040503050406030204" pitchFamily="18" charset="0"/>
                          </a:rPr>
                          <m:t>,</m:t>
                        </m:r>
                        <m:sSup>
                          <m:sSupPr>
                            <m:ctrlPr>
                              <a:rPr lang="en-US" sz="2400" b="0" i="1" smtClean="0">
                                <a:solidFill>
                                  <a:schemeClr val="accent2">
                                    <a:lumMod val="40000"/>
                                    <a:lumOff val="60000"/>
                                  </a:schemeClr>
                                </a:solidFill>
                                <a:latin typeface="Cambria Math" panose="02040503050406030204" pitchFamily="18" charset="0"/>
                              </a:rPr>
                            </m:ctrlPr>
                          </m:sSupPr>
                          <m:e>
                            <m:r>
                              <a:rPr lang="en-US" sz="2400" b="0" i="1" smtClean="0">
                                <a:solidFill>
                                  <a:schemeClr val="accent2">
                                    <a:lumMod val="40000"/>
                                    <a:lumOff val="60000"/>
                                  </a:schemeClr>
                                </a:solidFill>
                                <a:latin typeface="Cambria Math" panose="02040503050406030204" pitchFamily="18" charset="0"/>
                              </a:rPr>
                              <m:t>𝑦</m:t>
                            </m:r>
                          </m:e>
                          <m:sup>
                            <m:r>
                              <a:rPr lang="en-US" sz="2400" b="0" i="1" smtClean="0">
                                <a:solidFill>
                                  <a:schemeClr val="accent2">
                                    <a:lumMod val="40000"/>
                                    <a:lumOff val="60000"/>
                                  </a:schemeClr>
                                </a:solidFill>
                                <a:latin typeface="Cambria Math" panose="02040503050406030204" pitchFamily="18" charset="0"/>
                              </a:rPr>
                              <m:t>(</m:t>
                            </m:r>
                            <m:r>
                              <a:rPr lang="en-US" sz="2400" b="0" i="1" smtClean="0">
                                <a:solidFill>
                                  <a:schemeClr val="accent2">
                                    <a:lumMod val="40000"/>
                                    <a:lumOff val="60000"/>
                                  </a:schemeClr>
                                </a:solidFill>
                                <a:latin typeface="Cambria Math" panose="02040503050406030204" pitchFamily="18" charset="0"/>
                              </a:rPr>
                              <m:t>𝑖</m:t>
                            </m:r>
                            <m:r>
                              <a:rPr lang="en-US" sz="2400" b="0" i="1" smtClean="0">
                                <a:solidFill>
                                  <a:schemeClr val="accent2">
                                    <a:lumMod val="40000"/>
                                    <a:lumOff val="60000"/>
                                  </a:schemeClr>
                                </a:solidFill>
                                <a:latin typeface="Cambria Math" panose="02040503050406030204" pitchFamily="18" charset="0"/>
                              </a:rPr>
                              <m:t>)</m:t>
                            </m:r>
                          </m:sup>
                        </m:sSup>
                        <m:r>
                          <a:rPr lang="en-US" sz="2400" b="0" i="1" smtClean="0">
                            <a:solidFill>
                              <a:schemeClr val="accent2">
                                <a:lumMod val="40000"/>
                                <a:lumOff val="60000"/>
                              </a:schemeClr>
                            </a:solidFill>
                            <a:latin typeface="Cambria Math" panose="02040503050406030204" pitchFamily="18" charset="0"/>
                          </a:rPr>
                          <m:t>:</m:t>
                        </m:r>
                        <m:r>
                          <a:rPr lang="en-US" sz="2400" i="1">
                            <a:solidFill>
                              <a:schemeClr val="accent2">
                                <a:lumMod val="40000"/>
                                <a:lumOff val="60000"/>
                              </a:schemeClr>
                            </a:solidFill>
                            <a:latin typeface="Cambria Math" panose="02040503050406030204" pitchFamily="18" charset="0"/>
                          </a:rPr>
                          <m:t>(</m:t>
                        </m:r>
                        <m:r>
                          <a:rPr lang="en-US" sz="2400" i="1">
                            <a:solidFill>
                              <a:schemeClr val="accent2">
                                <a:lumMod val="40000"/>
                                <a:lumOff val="60000"/>
                              </a:schemeClr>
                            </a:solidFill>
                            <a:latin typeface="Cambria Math" panose="02040503050406030204" pitchFamily="18" charset="0"/>
                          </a:rPr>
                          <m:t>h</m:t>
                        </m:r>
                        <m:r>
                          <a:rPr lang="en-US" sz="2400" b="0" i="1" smtClean="0">
                            <a:solidFill>
                              <a:schemeClr val="accent2">
                                <a:lumMod val="40000"/>
                                <a:lumOff val="60000"/>
                              </a:schemeClr>
                            </a:solidFill>
                            <a:latin typeface="Cambria Math" panose="02040503050406030204" pitchFamily="18" charset="0"/>
                          </a:rPr>
                          <m:t>−</m:t>
                        </m:r>
                        <m:r>
                          <a:rPr lang="en-US" sz="2400" i="1">
                            <a:solidFill>
                              <a:schemeClr val="accent2">
                                <a:lumMod val="40000"/>
                                <a:lumOff val="60000"/>
                              </a:schemeClr>
                            </a:solidFill>
                            <a:latin typeface="Cambria Math" panose="02040503050406030204" pitchFamily="18" charset="0"/>
                          </a:rPr>
                          <m:t>1)(</m:t>
                        </m:r>
                        <m:r>
                          <a:rPr lang="en-US" sz="2400" i="1">
                            <a:solidFill>
                              <a:schemeClr val="accent2">
                                <a:lumMod val="40000"/>
                                <a:lumOff val="60000"/>
                              </a:schemeClr>
                            </a:solidFill>
                            <a:latin typeface="Cambria Math" panose="02040503050406030204" pitchFamily="18" charset="0"/>
                          </a:rPr>
                          <m:t>𝐾</m:t>
                        </m:r>
                        <m:r>
                          <a:rPr lang="en-US" sz="2400" b="0" i="1" smtClean="0">
                            <a:solidFill>
                              <a:schemeClr val="accent2">
                                <a:lumMod val="40000"/>
                                <a:lumOff val="60000"/>
                              </a:schemeClr>
                            </a:solidFill>
                            <a:latin typeface="Cambria Math" panose="02040503050406030204" pitchFamily="18" charset="0"/>
                          </a:rPr>
                          <m:t>−</m:t>
                        </m:r>
                        <m:r>
                          <a:rPr lang="en-US" sz="2400" i="1">
                            <a:solidFill>
                              <a:schemeClr val="accent2">
                                <a:lumMod val="40000"/>
                                <a:lumOff val="60000"/>
                              </a:schemeClr>
                            </a:solidFill>
                            <a:latin typeface="Cambria Math" panose="02040503050406030204" pitchFamily="18" charset="0"/>
                          </a:rPr>
                          <m:t>1</m:t>
                        </m:r>
                        <m:r>
                          <a:rPr lang="en-US" sz="2400" b="0" i="1" smtClean="0">
                            <a:solidFill>
                              <a:schemeClr val="accent2">
                                <a:lumMod val="40000"/>
                                <a:lumOff val="60000"/>
                              </a:schemeClr>
                            </a:solidFill>
                            <a:latin typeface="Cambria Math" panose="02040503050406030204" pitchFamily="18" charset="0"/>
                          </a:rPr>
                          <m:t>)&lt;</m:t>
                        </m:r>
                        <m:r>
                          <a:rPr lang="en-US" sz="2400" b="0" i="1" smtClean="0">
                            <a:solidFill>
                              <a:schemeClr val="accent2">
                                <a:lumMod val="40000"/>
                                <a:lumOff val="60000"/>
                              </a:schemeClr>
                            </a:solidFill>
                            <a:latin typeface="Cambria Math" panose="02040503050406030204" pitchFamily="18" charset="0"/>
                          </a:rPr>
                          <m:t>𝑟𝑎𝑛𝑘</m:t>
                        </m:r>
                        <m:d>
                          <m:dPr>
                            <m:ctrlPr>
                              <a:rPr lang="en-US" sz="2400" b="0" i="1" smtClean="0">
                                <a:solidFill>
                                  <a:schemeClr val="accent2">
                                    <a:lumMod val="40000"/>
                                    <a:lumOff val="60000"/>
                                  </a:schemeClr>
                                </a:solidFill>
                                <a:latin typeface="Cambria Math" panose="02040503050406030204" pitchFamily="18" charset="0"/>
                              </a:rPr>
                            </m:ctrlPr>
                          </m:dPr>
                          <m:e>
                            <m:sSub>
                              <m:sSubPr>
                                <m:ctrlPr>
                                  <a:rPr lang="en-US" sz="2400" b="0" i="1" smtClean="0">
                                    <a:solidFill>
                                      <a:schemeClr val="accent2">
                                        <a:lumMod val="40000"/>
                                        <a:lumOff val="60000"/>
                                      </a:schemeClr>
                                    </a:solidFill>
                                    <a:latin typeface="Cambria Math" panose="02040503050406030204" pitchFamily="18" charset="0"/>
                                  </a:rPr>
                                </m:ctrlPr>
                              </m:sSubPr>
                              <m:e>
                                <m:r>
                                  <a:rPr lang="en-US" sz="2400" b="0" i="1" smtClean="0">
                                    <a:solidFill>
                                      <a:schemeClr val="accent2">
                                        <a:lumMod val="40000"/>
                                        <a:lumOff val="60000"/>
                                      </a:schemeClr>
                                    </a:solidFill>
                                    <a:latin typeface="Cambria Math" panose="02040503050406030204" pitchFamily="18" charset="0"/>
                                  </a:rPr>
                                  <m:t>𝑑</m:t>
                                </m:r>
                              </m:e>
                              <m:sub>
                                <m:r>
                                  <a:rPr lang="en-US" sz="2400" b="0" i="1" smtClean="0">
                                    <a:solidFill>
                                      <a:schemeClr val="accent2">
                                        <a:lumMod val="40000"/>
                                        <a:lumOff val="60000"/>
                                      </a:schemeClr>
                                    </a:solidFill>
                                    <a:latin typeface="Cambria Math" panose="02040503050406030204" pitchFamily="18" charset="0"/>
                                  </a:rPr>
                                  <m:t>𝑘𝑖</m:t>
                                </m:r>
                              </m:sub>
                            </m:sSub>
                          </m:e>
                        </m:d>
                        <m:r>
                          <a:rPr lang="en-US" sz="2400" b="0" i="1" smtClean="0">
                            <a:solidFill>
                              <a:schemeClr val="accent2">
                                <a:lumMod val="40000"/>
                                <a:lumOff val="60000"/>
                              </a:schemeClr>
                            </a:solidFill>
                            <a:latin typeface="Cambria Math" panose="02040503050406030204" pitchFamily="18" charset="0"/>
                          </a:rPr>
                          <m:t>&lt;</m:t>
                        </m:r>
                        <m:r>
                          <a:rPr lang="en-US" sz="2400" b="0" i="1" smtClean="0">
                            <a:solidFill>
                              <a:schemeClr val="accent2">
                                <a:lumMod val="40000"/>
                                <a:lumOff val="60000"/>
                              </a:schemeClr>
                            </a:solidFill>
                            <a:latin typeface="Cambria Math" panose="02040503050406030204" pitchFamily="18" charset="0"/>
                          </a:rPr>
                          <m:t>h</m:t>
                        </m:r>
                        <m:r>
                          <a:rPr lang="en-US" sz="2400" b="0" i="1" smtClean="0">
                            <a:solidFill>
                              <a:schemeClr val="accent2">
                                <a:lumMod val="40000"/>
                                <a:lumOff val="60000"/>
                              </a:schemeClr>
                            </a:solidFill>
                            <a:latin typeface="Cambria Math" panose="02040503050406030204" pitchFamily="18" charset="0"/>
                          </a:rPr>
                          <m:t>(</m:t>
                        </m:r>
                        <m:r>
                          <a:rPr lang="en-US" sz="2400" b="0" i="1" smtClean="0">
                            <a:solidFill>
                              <a:schemeClr val="accent2">
                                <a:lumMod val="40000"/>
                                <a:lumOff val="60000"/>
                              </a:schemeClr>
                            </a:solidFill>
                            <a:latin typeface="Cambria Math" panose="02040503050406030204" pitchFamily="18" charset="0"/>
                          </a:rPr>
                          <m:t>𝐾</m:t>
                        </m:r>
                        <m:r>
                          <a:rPr lang="en-US" sz="2400" b="0" i="1" smtClean="0">
                            <a:solidFill>
                              <a:schemeClr val="accent2">
                                <a:lumMod val="40000"/>
                                <a:lumOff val="60000"/>
                              </a:schemeClr>
                            </a:solidFill>
                            <a:latin typeface="Cambria Math" panose="02040503050406030204" pitchFamily="18" charset="0"/>
                          </a:rPr>
                          <m:t>−1)</m:t>
                        </m:r>
                      </m:e>
                    </m:d>
                  </m:oMath>
                </a14:m>
                <a:endParaRPr lang="en-US" sz="2400" i="1" dirty="0"/>
              </a:p>
              <a:p>
                <a:pPr lvl="2"/>
                <a:r>
                  <a:rPr lang="en-US" sz="2400" dirty="0"/>
                  <a:t>Finally train a model for each dataset </a:t>
                </a:r>
                <a14:m>
                  <m:oMath xmlns:m="http://schemas.openxmlformats.org/officeDocument/2006/math">
                    <m:r>
                      <a:rPr lang="en-US" sz="2400" b="0" i="1" smtClean="0">
                        <a:solidFill>
                          <a:schemeClr val="accent2">
                            <a:lumMod val="40000"/>
                            <a:lumOff val="60000"/>
                          </a:schemeClr>
                        </a:solidFill>
                        <a:latin typeface="Cambria Math" panose="02040503050406030204" pitchFamily="18" charset="0"/>
                      </a:rPr>
                      <m:t>(</m:t>
                    </m:r>
                    <m:r>
                      <a:rPr lang="en-US" sz="2400" b="0" i="1" smtClean="0">
                        <a:solidFill>
                          <a:schemeClr val="accent2">
                            <a:lumMod val="40000"/>
                            <a:lumOff val="60000"/>
                          </a:schemeClr>
                        </a:solidFill>
                        <a:latin typeface="Cambria Math" panose="02040503050406030204" pitchFamily="18" charset="0"/>
                      </a:rPr>
                      <m:t>𝑘</m:t>
                    </m:r>
                    <m:r>
                      <a:rPr lang="en-US" sz="2400" b="0" i="1" smtClean="0">
                        <a:solidFill>
                          <a:schemeClr val="accent2">
                            <a:lumMod val="40000"/>
                            <a:lumOff val="60000"/>
                          </a:schemeClr>
                        </a:solidFill>
                        <a:latin typeface="Cambria Math" panose="02040503050406030204" pitchFamily="18" charset="0"/>
                      </a:rPr>
                      <m:t>,</m:t>
                    </m:r>
                    <m:r>
                      <a:rPr lang="en-US" sz="2400" b="0" i="1" smtClean="0">
                        <a:solidFill>
                          <a:schemeClr val="accent2">
                            <a:lumMod val="40000"/>
                            <a:lumOff val="60000"/>
                          </a:schemeClr>
                        </a:solidFill>
                        <a:latin typeface="Cambria Math" panose="02040503050406030204" pitchFamily="18" charset="0"/>
                      </a:rPr>
                      <m:t>h</m:t>
                    </m:r>
                    <m:r>
                      <a:rPr lang="en-US" sz="2400" b="0" i="1" smtClean="0">
                        <a:solidFill>
                          <a:schemeClr val="accent2">
                            <a:lumMod val="40000"/>
                            <a:lumOff val="60000"/>
                          </a:schemeClr>
                        </a:solidFill>
                        <a:latin typeface="Cambria Math" panose="02040503050406030204" pitchFamily="18" charset="0"/>
                      </a:rPr>
                      <m:t>)</m:t>
                    </m:r>
                  </m:oMath>
                </a14:m>
                <a:r>
                  <a:rPr lang="en-US" sz="2400" dirty="0"/>
                  <a:t>,</a:t>
                </a:r>
                <a:r>
                  <a:rPr lang="en-US" sz="2400" i="1" dirty="0"/>
                  <a:t> </a:t>
                </a:r>
                <a:r>
                  <a:rPr lang="en-US" sz="2400" dirty="0"/>
                  <a:t>and obtain metric </a:t>
                </a:r>
                <a14:m>
                  <m:oMath xmlns:m="http://schemas.openxmlformats.org/officeDocument/2006/math">
                    <m:sSub>
                      <m:sSubPr>
                        <m:ctrlPr>
                          <a:rPr lang="en-US" sz="2400" b="0" i="1" smtClean="0">
                            <a:solidFill>
                              <a:schemeClr val="accent2">
                                <a:lumMod val="40000"/>
                                <a:lumOff val="60000"/>
                              </a:schemeClr>
                            </a:solidFill>
                            <a:latin typeface="Cambria Math" panose="02040503050406030204" pitchFamily="18" charset="0"/>
                          </a:rPr>
                        </m:ctrlPr>
                      </m:sSubPr>
                      <m:e>
                        <m:r>
                          <a:rPr lang="en-US" sz="2400" b="0" i="1" smtClean="0">
                            <a:solidFill>
                              <a:schemeClr val="accent2">
                                <a:lumMod val="40000"/>
                                <a:lumOff val="60000"/>
                              </a:schemeClr>
                            </a:solidFill>
                            <a:latin typeface="Cambria Math" panose="02040503050406030204" pitchFamily="18" charset="0"/>
                          </a:rPr>
                          <m:t>𝑚</m:t>
                        </m:r>
                      </m:e>
                      <m:sub>
                        <m:r>
                          <a:rPr lang="en-US" sz="2400" b="0" i="1" smtClean="0">
                            <a:solidFill>
                              <a:schemeClr val="accent2">
                                <a:lumMod val="40000"/>
                                <a:lumOff val="60000"/>
                              </a:schemeClr>
                            </a:solidFill>
                            <a:latin typeface="Cambria Math" panose="02040503050406030204" pitchFamily="18" charset="0"/>
                          </a:rPr>
                          <m:t>h𝑘</m:t>
                        </m:r>
                      </m:sub>
                    </m:sSub>
                  </m:oMath>
                </a14:m>
                <a:endParaRPr lang="en-US" sz="2400" dirty="0"/>
              </a:p>
              <a:p>
                <a:pPr lvl="2"/>
                <a:endParaRPr lang="en-US" sz="2400" dirty="0"/>
              </a:p>
              <a:p>
                <a:pPr lvl="2"/>
                <a:endParaRPr lang="en-US" sz="2400" dirty="0"/>
              </a:p>
              <a:p>
                <a:pPr lvl="1"/>
                <a:r>
                  <a:rPr lang="en-US" dirty="0"/>
                  <a:t>A robust model should perform well </a:t>
                </a:r>
                <a:r>
                  <a:rPr lang="en-US" b="1" dirty="0">
                    <a:solidFill>
                      <a:schemeClr val="accent6">
                        <a:lumMod val="40000"/>
                        <a:lumOff val="60000"/>
                      </a:schemeClr>
                    </a:solidFill>
                  </a:rPr>
                  <a:t>across all splits</a:t>
                </a:r>
              </a:p>
            </p:txBody>
          </p:sp>
        </mc:Choice>
        <mc:Fallback xmlns="">
          <p:sp>
            <p:nvSpPr>
              <p:cNvPr id="3" name="Content Placeholder 2">
                <a:extLst>
                  <a:ext uri="{FF2B5EF4-FFF2-40B4-BE49-F238E27FC236}">
                    <a16:creationId xmlns:a16="http://schemas.microsoft.com/office/drawing/2014/main" id="{67D822D6-1287-0C00-9232-5DF6F785A45A}"/>
                  </a:ext>
                </a:extLst>
              </p:cNvPr>
              <p:cNvSpPr>
                <a:spLocks noGrp="1" noRot="1" noChangeAspect="1" noMove="1" noResize="1" noEditPoints="1" noAdjustHandles="1" noChangeArrowheads="1" noChangeShapeType="1" noTextEdit="1"/>
              </p:cNvSpPr>
              <p:nvPr>
                <p:ph idx="1"/>
              </p:nvPr>
            </p:nvSpPr>
            <p:spPr>
              <a:xfrm>
                <a:off x="838200" y="1835785"/>
                <a:ext cx="10205720" cy="4351338"/>
              </a:xfrm>
              <a:blipFill>
                <a:blip r:embed="rId2"/>
                <a:stretch>
                  <a:fillRect t="-2035"/>
                </a:stretch>
              </a:blipFill>
            </p:spPr>
            <p:txBody>
              <a:bodyPr/>
              <a:lstStyle/>
              <a:p>
                <a:r>
                  <a:rPr lang="en-FR">
                    <a:noFill/>
                  </a:rPr>
                  <a:t> </a:t>
                </a:r>
              </a:p>
            </p:txBody>
          </p:sp>
        </mc:Fallback>
      </mc:AlternateContent>
    </p:spTree>
    <p:extLst>
      <p:ext uri="{BB962C8B-B14F-4D97-AF65-F5344CB8AC3E}">
        <p14:creationId xmlns:p14="http://schemas.microsoft.com/office/powerpoint/2010/main" val="2322085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833D4BD-3F00-D434-D2F0-0FDBAEEC828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586597"/>
            <a:ext cx="8610067" cy="5848709"/>
          </a:xfrm>
        </p:spPr>
      </p:pic>
    </p:spTree>
    <p:extLst>
      <p:ext uri="{BB962C8B-B14F-4D97-AF65-F5344CB8AC3E}">
        <p14:creationId xmlns:p14="http://schemas.microsoft.com/office/powerpoint/2010/main" val="621350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744DE-E5B0-B4B8-863D-7E71027EB7DE}"/>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A2006E6-B43E-5E85-FFD0-2D380D0E3A8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0" y="586597"/>
            <a:ext cx="8610067" cy="5848709"/>
          </a:xfrm>
        </p:spPr>
      </p:pic>
      <p:sp>
        <p:nvSpPr>
          <p:cNvPr id="2" name="TextBox 1">
            <a:extLst>
              <a:ext uri="{FF2B5EF4-FFF2-40B4-BE49-F238E27FC236}">
                <a16:creationId xmlns:a16="http://schemas.microsoft.com/office/drawing/2014/main" id="{EC835B29-9624-C089-D2BD-4BA00D96A439}"/>
              </a:ext>
            </a:extLst>
          </p:cNvPr>
          <p:cNvSpPr txBox="1"/>
          <p:nvPr/>
        </p:nvSpPr>
        <p:spPr>
          <a:xfrm>
            <a:off x="7848600" y="3429000"/>
            <a:ext cx="3949701" cy="1200329"/>
          </a:xfrm>
          <a:prstGeom prst="rect">
            <a:avLst/>
          </a:prstGeom>
          <a:noFill/>
        </p:spPr>
        <p:txBody>
          <a:bodyPr wrap="square" rtlCol="0">
            <a:spAutoFit/>
          </a:bodyPr>
          <a:lstStyle/>
          <a:p>
            <a:pPr algn="ctr"/>
            <a:r>
              <a:rPr lang="en-FR" sz="2400" dirty="0"/>
              <a:t>Divide space into equally sized clusters</a:t>
            </a:r>
          </a:p>
          <a:p>
            <a:pPr algn="ctr"/>
            <a:r>
              <a:rPr lang="en-FR" sz="2400" dirty="0"/>
              <a:t>(</a:t>
            </a:r>
            <a:r>
              <a:rPr lang="en-FR" sz="2400" i="1" dirty="0">
                <a:solidFill>
                  <a:schemeClr val="accent6">
                    <a:lumMod val="40000"/>
                    <a:lumOff val="60000"/>
                  </a:schemeClr>
                </a:solidFill>
              </a:rPr>
              <a:t>constrained K-means</a:t>
            </a:r>
            <a:r>
              <a:rPr lang="en-FR" sz="2400" dirty="0"/>
              <a:t>)</a:t>
            </a:r>
          </a:p>
        </p:txBody>
      </p:sp>
    </p:spTree>
    <p:extLst>
      <p:ext uri="{BB962C8B-B14F-4D97-AF65-F5344CB8AC3E}">
        <p14:creationId xmlns:p14="http://schemas.microsoft.com/office/powerpoint/2010/main" val="1065604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7EC36-4C61-12AD-B25D-AB8CCCE580CD}"/>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A5134B0-6624-626F-8733-5A0B506D6AF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0" y="586597"/>
            <a:ext cx="8610067" cy="5848709"/>
          </a:xfrm>
        </p:spPr>
      </p:pic>
      <p:sp>
        <p:nvSpPr>
          <p:cNvPr id="2" name="TextBox 1">
            <a:extLst>
              <a:ext uri="{FF2B5EF4-FFF2-40B4-BE49-F238E27FC236}">
                <a16:creationId xmlns:a16="http://schemas.microsoft.com/office/drawing/2014/main" id="{31D4694D-58D4-7958-F136-C4723CE235DF}"/>
              </a:ext>
            </a:extLst>
          </p:cNvPr>
          <p:cNvSpPr txBox="1"/>
          <p:nvPr/>
        </p:nvSpPr>
        <p:spPr>
          <a:xfrm>
            <a:off x="8135429" y="3429000"/>
            <a:ext cx="3789871" cy="461665"/>
          </a:xfrm>
          <a:prstGeom prst="rect">
            <a:avLst/>
          </a:prstGeom>
          <a:noFill/>
        </p:spPr>
        <p:txBody>
          <a:bodyPr wrap="square" rtlCol="0">
            <a:spAutoFit/>
          </a:bodyPr>
          <a:lstStyle/>
          <a:p>
            <a:r>
              <a:rPr lang="en-FR" sz="2400" dirty="0"/>
              <a:t>Select one cluster for test</a:t>
            </a:r>
          </a:p>
        </p:txBody>
      </p:sp>
      <p:pic>
        <p:nvPicPr>
          <p:cNvPr id="4" name="Picture 3">
            <a:extLst>
              <a:ext uri="{FF2B5EF4-FFF2-40B4-BE49-F238E27FC236}">
                <a16:creationId xmlns:a16="http://schemas.microsoft.com/office/drawing/2014/main" id="{1A9DBBCD-0B7F-929D-2C13-3E3263646E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8827" y="2216958"/>
            <a:ext cx="3897822" cy="2647741"/>
          </a:xfrm>
          <a:prstGeom prst="rect">
            <a:avLst/>
          </a:prstGeom>
        </p:spPr>
      </p:pic>
      <p:sp>
        <p:nvSpPr>
          <p:cNvPr id="6" name="TextBox 5">
            <a:extLst>
              <a:ext uri="{FF2B5EF4-FFF2-40B4-BE49-F238E27FC236}">
                <a16:creationId xmlns:a16="http://schemas.microsoft.com/office/drawing/2014/main" id="{263102A5-EA44-23E5-A625-753C8073868A}"/>
              </a:ext>
            </a:extLst>
          </p:cNvPr>
          <p:cNvSpPr txBox="1"/>
          <p:nvPr/>
        </p:nvSpPr>
        <p:spPr>
          <a:xfrm>
            <a:off x="-3729196" y="1570626"/>
            <a:ext cx="2603405" cy="646331"/>
          </a:xfrm>
          <a:prstGeom prst="rect">
            <a:avLst/>
          </a:prstGeom>
          <a:noFill/>
        </p:spPr>
        <p:txBody>
          <a:bodyPr wrap="none" rtlCol="0">
            <a:spAutoFit/>
          </a:bodyPr>
          <a:lstStyle/>
          <a:p>
            <a:pPr algn="ctr"/>
            <a:r>
              <a:rPr lang="en-FR" dirty="0"/>
              <a:t>Closest percentile range</a:t>
            </a:r>
          </a:p>
          <a:p>
            <a:pPr algn="ctr"/>
            <a:r>
              <a:rPr lang="en-FR" dirty="0"/>
              <a:t>[0,0.33]</a:t>
            </a:r>
          </a:p>
        </p:txBody>
      </p:sp>
      <p:sp>
        <p:nvSpPr>
          <p:cNvPr id="7" name="TextBox 6">
            <a:extLst>
              <a:ext uri="{FF2B5EF4-FFF2-40B4-BE49-F238E27FC236}">
                <a16:creationId xmlns:a16="http://schemas.microsoft.com/office/drawing/2014/main" id="{3B294598-FE00-6262-66E0-31D57B03A86E}"/>
              </a:ext>
            </a:extLst>
          </p:cNvPr>
          <p:cNvSpPr txBox="1"/>
          <p:nvPr/>
        </p:nvSpPr>
        <p:spPr>
          <a:xfrm>
            <a:off x="13575878" y="1570624"/>
            <a:ext cx="2666307" cy="646331"/>
          </a:xfrm>
          <a:prstGeom prst="rect">
            <a:avLst/>
          </a:prstGeom>
          <a:noFill/>
        </p:spPr>
        <p:txBody>
          <a:bodyPr wrap="none" rtlCol="0">
            <a:spAutoFit/>
          </a:bodyPr>
          <a:lstStyle/>
          <a:p>
            <a:pPr algn="ctr"/>
            <a:r>
              <a:rPr lang="en-FR" dirty="0"/>
              <a:t>Farthest percentile range</a:t>
            </a:r>
          </a:p>
          <a:p>
            <a:pPr algn="ctr"/>
            <a:r>
              <a:rPr lang="en-FR" dirty="0"/>
              <a:t>(0.66,1]</a:t>
            </a:r>
          </a:p>
        </p:txBody>
      </p:sp>
    </p:spTree>
    <p:extLst>
      <p:ext uri="{BB962C8B-B14F-4D97-AF65-F5344CB8AC3E}">
        <p14:creationId xmlns:p14="http://schemas.microsoft.com/office/powerpoint/2010/main" val="23964756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81BAF-E760-2225-50EF-BF52E848A51B}"/>
            </a:ext>
          </a:extLst>
        </p:cNvPr>
        <p:cNvGrpSpPr/>
        <p:nvPr/>
      </p:nvGrpSpPr>
      <p:grpSpPr>
        <a:xfrm>
          <a:off x="0" y="0"/>
          <a:ext cx="0" cy="0"/>
          <a:chOff x="0" y="0"/>
          <a:chExt cx="0" cy="0"/>
        </a:xfrm>
      </p:grpSpPr>
      <p:pic>
        <p:nvPicPr>
          <p:cNvPr id="3" name="Content Placeholder 9">
            <a:extLst>
              <a:ext uri="{FF2B5EF4-FFF2-40B4-BE49-F238E27FC236}">
                <a16:creationId xmlns:a16="http://schemas.microsoft.com/office/drawing/2014/main" id="{6B9B447B-DDD2-AA7B-EE4D-890AC36F4EC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47167" y="2216958"/>
            <a:ext cx="3889891" cy="2647741"/>
          </a:xfrm>
          <a:prstGeom prst="rect">
            <a:avLst/>
          </a:prstGeom>
        </p:spPr>
      </p:pic>
      <p:pic>
        <p:nvPicPr>
          <p:cNvPr id="13" name="Content Placeholder 9">
            <a:extLst>
              <a:ext uri="{FF2B5EF4-FFF2-40B4-BE49-F238E27FC236}">
                <a16:creationId xmlns:a16="http://schemas.microsoft.com/office/drawing/2014/main" id="{83886767-A41A-6C0E-952C-AFEC1EC0243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3202" y="2216958"/>
            <a:ext cx="3897822" cy="2647741"/>
          </a:xfrm>
        </p:spPr>
      </p:pic>
      <p:grpSp>
        <p:nvGrpSpPr>
          <p:cNvPr id="18" name="Group 17">
            <a:extLst>
              <a:ext uri="{FF2B5EF4-FFF2-40B4-BE49-F238E27FC236}">
                <a16:creationId xmlns:a16="http://schemas.microsoft.com/office/drawing/2014/main" id="{03C68B84-6F02-FAC0-3649-22C45C813D59}"/>
              </a:ext>
            </a:extLst>
          </p:cNvPr>
          <p:cNvGrpSpPr/>
          <p:nvPr/>
        </p:nvGrpSpPr>
        <p:grpSpPr>
          <a:xfrm>
            <a:off x="4090411" y="1570625"/>
            <a:ext cx="3897822" cy="3294073"/>
            <a:chOff x="4090411" y="1570625"/>
            <a:chExt cx="3897822" cy="3294073"/>
          </a:xfrm>
        </p:grpSpPr>
        <p:pic>
          <p:nvPicPr>
            <p:cNvPr id="14" name="Picture 13">
              <a:extLst>
                <a:ext uri="{FF2B5EF4-FFF2-40B4-BE49-F238E27FC236}">
                  <a16:creationId xmlns:a16="http://schemas.microsoft.com/office/drawing/2014/main" id="{AAC28D38-1FE5-C815-8A15-1C409A803A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90411" y="2216957"/>
              <a:ext cx="3897822" cy="2647741"/>
            </a:xfrm>
            <a:prstGeom prst="rect">
              <a:avLst/>
            </a:prstGeom>
          </p:spPr>
        </p:pic>
        <p:sp>
          <p:nvSpPr>
            <p:cNvPr id="16" name="TextBox 15">
              <a:extLst>
                <a:ext uri="{FF2B5EF4-FFF2-40B4-BE49-F238E27FC236}">
                  <a16:creationId xmlns:a16="http://schemas.microsoft.com/office/drawing/2014/main" id="{128BA012-DF00-93AF-C6B9-DEBECE99ADB4}"/>
                </a:ext>
              </a:extLst>
            </p:cNvPr>
            <p:cNvSpPr txBox="1"/>
            <p:nvPr/>
          </p:nvSpPr>
          <p:spPr>
            <a:xfrm>
              <a:off x="4838509" y="1570625"/>
              <a:ext cx="2514984" cy="646331"/>
            </a:xfrm>
            <a:prstGeom prst="rect">
              <a:avLst/>
            </a:prstGeom>
            <a:noFill/>
          </p:spPr>
          <p:txBody>
            <a:bodyPr wrap="none" rtlCol="0">
              <a:spAutoFit/>
            </a:bodyPr>
            <a:lstStyle/>
            <a:p>
              <a:pPr algn="ctr"/>
              <a:r>
                <a:rPr lang="en-FR" dirty="0"/>
                <a:t>Middle percentile range</a:t>
              </a:r>
            </a:p>
            <a:p>
              <a:pPr algn="ctr"/>
              <a:r>
                <a:rPr lang="en-FR" dirty="0"/>
                <a:t>(0.33,0.66]</a:t>
              </a:r>
            </a:p>
          </p:txBody>
        </p:sp>
      </p:grpSp>
      <p:grpSp>
        <p:nvGrpSpPr>
          <p:cNvPr id="19" name="Group 18">
            <a:extLst>
              <a:ext uri="{FF2B5EF4-FFF2-40B4-BE49-F238E27FC236}">
                <a16:creationId xmlns:a16="http://schemas.microsoft.com/office/drawing/2014/main" id="{1CD0A32C-3C78-CE8C-2071-D5B254CFFF89}"/>
              </a:ext>
            </a:extLst>
          </p:cNvPr>
          <p:cNvGrpSpPr/>
          <p:nvPr/>
        </p:nvGrpSpPr>
        <p:grpSpPr>
          <a:xfrm>
            <a:off x="7937620" y="1570624"/>
            <a:ext cx="3897822" cy="3294073"/>
            <a:chOff x="7937620" y="1570624"/>
            <a:chExt cx="3897822" cy="3294073"/>
          </a:xfrm>
        </p:grpSpPr>
        <p:pic>
          <p:nvPicPr>
            <p:cNvPr id="15" name="Picture 14">
              <a:extLst>
                <a:ext uri="{FF2B5EF4-FFF2-40B4-BE49-F238E27FC236}">
                  <a16:creationId xmlns:a16="http://schemas.microsoft.com/office/drawing/2014/main" id="{C33734EB-C03D-031C-09CF-D5C1C4BB46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7620" y="2216956"/>
              <a:ext cx="3897822" cy="2647741"/>
            </a:xfrm>
            <a:prstGeom prst="rect">
              <a:avLst/>
            </a:prstGeom>
          </p:spPr>
        </p:pic>
        <p:sp>
          <p:nvSpPr>
            <p:cNvPr id="17" name="TextBox 16">
              <a:extLst>
                <a:ext uri="{FF2B5EF4-FFF2-40B4-BE49-F238E27FC236}">
                  <a16:creationId xmlns:a16="http://schemas.microsoft.com/office/drawing/2014/main" id="{9E2E7FC2-0A41-73AC-E3B6-108083FE5E89}"/>
                </a:ext>
              </a:extLst>
            </p:cNvPr>
            <p:cNvSpPr txBox="1"/>
            <p:nvPr/>
          </p:nvSpPr>
          <p:spPr>
            <a:xfrm>
              <a:off x="8736252" y="1570624"/>
              <a:ext cx="2666307" cy="646331"/>
            </a:xfrm>
            <a:prstGeom prst="rect">
              <a:avLst/>
            </a:prstGeom>
            <a:noFill/>
          </p:spPr>
          <p:txBody>
            <a:bodyPr wrap="none" rtlCol="0">
              <a:spAutoFit/>
            </a:bodyPr>
            <a:lstStyle/>
            <a:p>
              <a:pPr algn="ctr"/>
              <a:r>
                <a:rPr lang="en-FR" dirty="0"/>
                <a:t>Farthest percentile range</a:t>
              </a:r>
            </a:p>
            <a:p>
              <a:pPr algn="ctr"/>
              <a:r>
                <a:rPr lang="en-FR" dirty="0"/>
                <a:t>(0.66,1]</a:t>
              </a:r>
            </a:p>
          </p:txBody>
        </p:sp>
      </p:grpSp>
      <p:sp>
        <p:nvSpPr>
          <p:cNvPr id="24" name="TextBox 23">
            <a:extLst>
              <a:ext uri="{FF2B5EF4-FFF2-40B4-BE49-F238E27FC236}">
                <a16:creationId xmlns:a16="http://schemas.microsoft.com/office/drawing/2014/main" id="{594B2E31-63FC-6D09-DC5F-194B58D13393}"/>
              </a:ext>
            </a:extLst>
          </p:cNvPr>
          <p:cNvSpPr txBox="1"/>
          <p:nvPr/>
        </p:nvSpPr>
        <p:spPr>
          <a:xfrm>
            <a:off x="865104" y="1570626"/>
            <a:ext cx="2603405" cy="646331"/>
          </a:xfrm>
          <a:prstGeom prst="rect">
            <a:avLst/>
          </a:prstGeom>
          <a:noFill/>
        </p:spPr>
        <p:txBody>
          <a:bodyPr wrap="none" rtlCol="0">
            <a:spAutoFit/>
          </a:bodyPr>
          <a:lstStyle/>
          <a:p>
            <a:pPr algn="ctr"/>
            <a:r>
              <a:rPr lang="en-FR" dirty="0"/>
              <a:t>Closest percentile range</a:t>
            </a:r>
          </a:p>
          <a:p>
            <a:pPr algn="ctr"/>
            <a:r>
              <a:rPr lang="en-FR" dirty="0"/>
              <a:t>[0,0.33]</a:t>
            </a:r>
          </a:p>
        </p:txBody>
      </p:sp>
    </p:spTree>
    <p:extLst>
      <p:ext uri="{BB962C8B-B14F-4D97-AF65-F5344CB8AC3E}">
        <p14:creationId xmlns:p14="http://schemas.microsoft.com/office/powerpoint/2010/main" val="411698376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8018D-8D33-AABB-85F1-6C720B7C2B23}"/>
            </a:ext>
          </a:extLst>
        </p:cNvPr>
        <p:cNvGrpSpPr/>
        <p:nvPr/>
      </p:nvGrpSpPr>
      <p:grpSpPr>
        <a:xfrm>
          <a:off x="0" y="0"/>
          <a:ext cx="0" cy="0"/>
          <a:chOff x="0" y="0"/>
          <a:chExt cx="0" cy="0"/>
        </a:xfrm>
      </p:grpSpPr>
      <p:pic>
        <p:nvPicPr>
          <p:cNvPr id="26" name="Picture 25">
            <a:extLst>
              <a:ext uri="{FF2B5EF4-FFF2-40B4-BE49-F238E27FC236}">
                <a16:creationId xmlns:a16="http://schemas.microsoft.com/office/drawing/2014/main" id="{EA610873-D932-B9C6-CF6A-BA9CBA6CDD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203" y="3776400"/>
            <a:ext cx="3897821" cy="2647741"/>
          </a:xfrm>
          <a:prstGeom prst="rect">
            <a:avLst/>
          </a:prstGeom>
        </p:spPr>
      </p:pic>
      <p:pic>
        <p:nvPicPr>
          <p:cNvPr id="28" name="Picture 27">
            <a:extLst>
              <a:ext uri="{FF2B5EF4-FFF2-40B4-BE49-F238E27FC236}">
                <a16:creationId xmlns:a16="http://schemas.microsoft.com/office/drawing/2014/main" id="{7585D83A-F40F-2031-81BC-C7ECCB552C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800" y="3776400"/>
            <a:ext cx="3897821" cy="2647741"/>
          </a:xfrm>
          <a:prstGeom prst="rect">
            <a:avLst/>
          </a:prstGeom>
        </p:spPr>
      </p:pic>
      <p:pic>
        <p:nvPicPr>
          <p:cNvPr id="3" name="Content Placeholder 9">
            <a:extLst>
              <a:ext uri="{FF2B5EF4-FFF2-40B4-BE49-F238E27FC236}">
                <a16:creationId xmlns:a16="http://schemas.microsoft.com/office/drawing/2014/main" id="{DC2EB696-36A5-B83C-9F86-6871D46D936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47167" y="744999"/>
            <a:ext cx="3889891" cy="2647741"/>
          </a:xfrm>
          <a:prstGeom prst="rect">
            <a:avLst/>
          </a:prstGeom>
        </p:spPr>
      </p:pic>
      <p:pic>
        <p:nvPicPr>
          <p:cNvPr id="13" name="Content Placeholder 9">
            <a:extLst>
              <a:ext uri="{FF2B5EF4-FFF2-40B4-BE49-F238E27FC236}">
                <a16:creationId xmlns:a16="http://schemas.microsoft.com/office/drawing/2014/main" id="{455E075E-CFBE-EBE8-D05E-F0902C3E2525}"/>
              </a:ext>
            </a:extLst>
          </p:cNvPr>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243202" y="744999"/>
            <a:ext cx="3897822" cy="2647741"/>
          </a:xfrm>
        </p:spPr>
      </p:pic>
      <p:grpSp>
        <p:nvGrpSpPr>
          <p:cNvPr id="18" name="Group 17">
            <a:extLst>
              <a:ext uri="{FF2B5EF4-FFF2-40B4-BE49-F238E27FC236}">
                <a16:creationId xmlns:a16="http://schemas.microsoft.com/office/drawing/2014/main" id="{A4AEC5F7-93AD-67E8-5F70-AC433BA172D3}"/>
              </a:ext>
            </a:extLst>
          </p:cNvPr>
          <p:cNvGrpSpPr/>
          <p:nvPr/>
        </p:nvGrpSpPr>
        <p:grpSpPr>
          <a:xfrm>
            <a:off x="4090411" y="98666"/>
            <a:ext cx="3897822" cy="3294073"/>
            <a:chOff x="4090411" y="1570625"/>
            <a:chExt cx="3897822" cy="3294073"/>
          </a:xfrm>
        </p:grpSpPr>
        <p:pic>
          <p:nvPicPr>
            <p:cNvPr id="14" name="Picture 13">
              <a:extLst>
                <a:ext uri="{FF2B5EF4-FFF2-40B4-BE49-F238E27FC236}">
                  <a16:creationId xmlns:a16="http://schemas.microsoft.com/office/drawing/2014/main" id="{14F78CD8-1110-40FA-8147-35749521EA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90411" y="2216957"/>
              <a:ext cx="3897822" cy="2647741"/>
            </a:xfrm>
            <a:prstGeom prst="rect">
              <a:avLst/>
            </a:prstGeom>
          </p:spPr>
        </p:pic>
        <p:sp>
          <p:nvSpPr>
            <p:cNvPr id="16" name="TextBox 15">
              <a:extLst>
                <a:ext uri="{FF2B5EF4-FFF2-40B4-BE49-F238E27FC236}">
                  <a16:creationId xmlns:a16="http://schemas.microsoft.com/office/drawing/2014/main" id="{7F68D69E-2747-3332-B938-63DFC0F44569}"/>
                </a:ext>
              </a:extLst>
            </p:cNvPr>
            <p:cNvSpPr txBox="1"/>
            <p:nvPr/>
          </p:nvSpPr>
          <p:spPr>
            <a:xfrm>
              <a:off x="4838509" y="1570625"/>
              <a:ext cx="2514984" cy="646331"/>
            </a:xfrm>
            <a:prstGeom prst="rect">
              <a:avLst/>
            </a:prstGeom>
            <a:noFill/>
          </p:spPr>
          <p:txBody>
            <a:bodyPr wrap="none" rtlCol="0">
              <a:spAutoFit/>
            </a:bodyPr>
            <a:lstStyle/>
            <a:p>
              <a:pPr algn="ctr"/>
              <a:r>
                <a:rPr lang="en-FR" dirty="0"/>
                <a:t>Middle percentile range</a:t>
              </a:r>
            </a:p>
            <a:p>
              <a:pPr algn="ctr"/>
              <a:r>
                <a:rPr lang="en-FR" dirty="0"/>
                <a:t>(0.33,0.66]</a:t>
              </a:r>
            </a:p>
          </p:txBody>
        </p:sp>
      </p:grpSp>
      <p:grpSp>
        <p:nvGrpSpPr>
          <p:cNvPr id="19" name="Group 18">
            <a:extLst>
              <a:ext uri="{FF2B5EF4-FFF2-40B4-BE49-F238E27FC236}">
                <a16:creationId xmlns:a16="http://schemas.microsoft.com/office/drawing/2014/main" id="{78FEEFC7-676B-C1F6-5322-BB9C7B3205AC}"/>
              </a:ext>
            </a:extLst>
          </p:cNvPr>
          <p:cNvGrpSpPr/>
          <p:nvPr/>
        </p:nvGrpSpPr>
        <p:grpSpPr>
          <a:xfrm>
            <a:off x="7937620" y="98665"/>
            <a:ext cx="3897822" cy="3294073"/>
            <a:chOff x="7937620" y="1570624"/>
            <a:chExt cx="3897822" cy="3294073"/>
          </a:xfrm>
        </p:grpSpPr>
        <p:pic>
          <p:nvPicPr>
            <p:cNvPr id="15" name="Picture 14">
              <a:extLst>
                <a:ext uri="{FF2B5EF4-FFF2-40B4-BE49-F238E27FC236}">
                  <a16:creationId xmlns:a16="http://schemas.microsoft.com/office/drawing/2014/main" id="{F1F3FBEC-FA9E-4748-30A0-AA3DD7DECFF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37620" y="2216956"/>
              <a:ext cx="3897822" cy="2647741"/>
            </a:xfrm>
            <a:prstGeom prst="rect">
              <a:avLst/>
            </a:prstGeom>
          </p:spPr>
        </p:pic>
        <p:sp>
          <p:nvSpPr>
            <p:cNvPr id="17" name="TextBox 16">
              <a:extLst>
                <a:ext uri="{FF2B5EF4-FFF2-40B4-BE49-F238E27FC236}">
                  <a16:creationId xmlns:a16="http://schemas.microsoft.com/office/drawing/2014/main" id="{4C6E8FE8-1212-7467-B0C1-029376B92945}"/>
                </a:ext>
              </a:extLst>
            </p:cNvPr>
            <p:cNvSpPr txBox="1"/>
            <p:nvPr/>
          </p:nvSpPr>
          <p:spPr>
            <a:xfrm>
              <a:off x="8736252" y="1570624"/>
              <a:ext cx="2666307" cy="646331"/>
            </a:xfrm>
            <a:prstGeom prst="rect">
              <a:avLst/>
            </a:prstGeom>
            <a:noFill/>
          </p:spPr>
          <p:txBody>
            <a:bodyPr wrap="none" rtlCol="0">
              <a:spAutoFit/>
            </a:bodyPr>
            <a:lstStyle/>
            <a:p>
              <a:pPr algn="ctr"/>
              <a:r>
                <a:rPr lang="en-FR" dirty="0"/>
                <a:t>Farthest percentile range</a:t>
              </a:r>
            </a:p>
            <a:p>
              <a:pPr algn="ctr"/>
              <a:r>
                <a:rPr lang="en-FR" dirty="0"/>
                <a:t>(0.66,1]</a:t>
              </a:r>
            </a:p>
          </p:txBody>
        </p:sp>
      </p:grpSp>
      <p:sp>
        <p:nvSpPr>
          <p:cNvPr id="24" name="TextBox 23">
            <a:extLst>
              <a:ext uri="{FF2B5EF4-FFF2-40B4-BE49-F238E27FC236}">
                <a16:creationId xmlns:a16="http://schemas.microsoft.com/office/drawing/2014/main" id="{B5ADA9C0-0935-F724-26D9-2D2ABE0D2C71}"/>
              </a:ext>
            </a:extLst>
          </p:cNvPr>
          <p:cNvSpPr txBox="1"/>
          <p:nvPr/>
        </p:nvSpPr>
        <p:spPr>
          <a:xfrm>
            <a:off x="865104" y="98667"/>
            <a:ext cx="2603405" cy="646331"/>
          </a:xfrm>
          <a:prstGeom prst="rect">
            <a:avLst/>
          </a:prstGeom>
          <a:noFill/>
        </p:spPr>
        <p:txBody>
          <a:bodyPr wrap="none" rtlCol="0">
            <a:spAutoFit/>
          </a:bodyPr>
          <a:lstStyle/>
          <a:p>
            <a:pPr algn="ctr"/>
            <a:r>
              <a:rPr lang="en-FR" dirty="0"/>
              <a:t>Closest percentile range</a:t>
            </a:r>
          </a:p>
          <a:p>
            <a:pPr algn="ctr"/>
            <a:r>
              <a:rPr lang="en-FR" dirty="0"/>
              <a:t>[0,0.33]</a:t>
            </a:r>
          </a:p>
        </p:txBody>
      </p:sp>
      <p:pic>
        <p:nvPicPr>
          <p:cNvPr id="30" name="Picture 29">
            <a:extLst>
              <a:ext uri="{FF2B5EF4-FFF2-40B4-BE49-F238E27FC236}">
                <a16:creationId xmlns:a16="http://schemas.microsoft.com/office/drawing/2014/main" id="{C0980ADC-3EB3-6F02-BB5D-355180D8933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049379" y="3776400"/>
            <a:ext cx="3897821" cy="2647741"/>
          </a:xfrm>
          <a:prstGeom prst="rect">
            <a:avLst/>
          </a:prstGeom>
        </p:spPr>
      </p:pic>
      <p:pic>
        <p:nvPicPr>
          <p:cNvPr id="32" name="Picture 31">
            <a:extLst>
              <a:ext uri="{FF2B5EF4-FFF2-40B4-BE49-F238E27FC236}">
                <a16:creationId xmlns:a16="http://schemas.microsoft.com/office/drawing/2014/main" id="{E1A0B982-4638-A366-8C65-DE512626FF0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53157" y="3777060"/>
            <a:ext cx="3897821" cy="2647741"/>
          </a:xfrm>
          <a:prstGeom prst="rect">
            <a:avLst/>
          </a:prstGeom>
        </p:spPr>
      </p:pic>
      <p:sp>
        <p:nvSpPr>
          <p:cNvPr id="4" name="TextBox 3">
            <a:extLst>
              <a:ext uri="{FF2B5EF4-FFF2-40B4-BE49-F238E27FC236}">
                <a16:creationId xmlns:a16="http://schemas.microsoft.com/office/drawing/2014/main" id="{FD528841-0DEE-C5D5-B6D4-11C53FBBCB1F}"/>
              </a:ext>
            </a:extLst>
          </p:cNvPr>
          <p:cNvSpPr txBox="1"/>
          <p:nvPr/>
        </p:nvSpPr>
        <p:spPr>
          <a:xfrm>
            <a:off x="5052248" y="4788234"/>
            <a:ext cx="3360151" cy="461665"/>
          </a:xfrm>
          <a:prstGeom prst="rect">
            <a:avLst/>
          </a:prstGeom>
          <a:noFill/>
        </p:spPr>
        <p:txBody>
          <a:bodyPr wrap="none" rtlCol="0">
            <a:spAutoFit/>
          </a:bodyPr>
          <a:lstStyle/>
          <a:p>
            <a:r>
              <a:rPr lang="en-FR" sz="2400" dirty="0"/>
              <a:t>Choose another test set</a:t>
            </a:r>
          </a:p>
        </p:txBody>
      </p:sp>
      <p:sp>
        <p:nvSpPr>
          <p:cNvPr id="5" name="TextBox 4">
            <a:extLst>
              <a:ext uri="{FF2B5EF4-FFF2-40B4-BE49-F238E27FC236}">
                <a16:creationId xmlns:a16="http://schemas.microsoft.com/office/drawing/2014/main" id="{ED870DBD-5EAB-3ABC-5BB7-654513C46294}"/>
              </a:ext>
            </a:extLst>
          </p:cNvPr>
          <p:cNvSpPr txBox="1"/>
          <p:nvPr/>
        </p:nvSpPr>
        <p:spPr>
          <a:xfrm>
            <a:off x="5343351" y="4788233"/>
            <a:ext cx="2334742" cy="461665"/>
          </a:xfrm>
          <a:prstGeom prst="rect">
            <a:avLst/>
          </a:prstGeom>
          <a:noFill/>
        </p:spPr>
        <p:txBody>
          <a:bodyPr wrap="none" rtlCol="0">
            <a:spAutoFit/>
          </a:bodyPr>
          <a:lstStyle/>
          <a:p>
            <a:r>
              <a:rPr lang="en-FR" sz="2400" dirty="0"/>
              <a:t>Repeat test split</a:t>
            </a:r>
          </a:p>
        </p:txBody>
      </p:sp>
    </p:spTree>
    <p:extLst>
      <p:ext uri="{BB962C8B-B14F-4D97-AF65-F5344CB8AC3E}">
        <p14:creationId xmlns:p14="http://schemas.microsoft.com/office/powerpoint/2010/main" val="167965288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4"/>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5"/>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A006A-B7BB-3ED6-6778-B3DF4ECF02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1E09FE-AA07-8892-1BC1-A5EA2BD4873D}"/>
              </a:ext>
            </a:extLst>
          </p:cNvPr>
          <p:cNvSpPr>
            <a:spLocks noGrp="1"/>
          </p:cNvSpPr>
          <p:nvPr>
            <p:ph type="title"/>
          </p:nvPr>
        </p:nvSpPr>
        <p:spPr/>
        <p:txBody>
          <a:bodyPr/>
          <a:lstStyle/>
          <a:p>
            <a:r>
              <a:rPr lang="en-FR" dirty="0"/>
              <a:t>Case Study</a:t>
            </a:r>
          </a:p>
        </p:txBody>
      </p:sp>
      <p:pic>
        <p:nvPicPr>
          <p:cNvPr id="5" name="Picture 4">
            <a:extLst>
              <a:ext uri="{FF2B5EF4-FFF2-40B4-BE49-F238E27FC236}">
                <a16:creationId xmlns:a16="http://schemas.microsoft.com/office/drawing/2014/main" id="{51E7F362-0F66-7F14-4720-EE6DFF531E53}"/>
              </a:ext>
            </a:extLst>
          </p:cNvPr>
          <p:cNvPicPr>
            <a:picLocks noChangeAspect="1"/>
          </p:cNvPicPr>
          <p:nvPr/>
        </p:nvPicPr>
        <p:blipFill>
          <a:blip r:embed="rId3"/>
          <a:stretch>
            <a:fillRect/>
          </a:stretch>
        </p:blipFill>
        <p:spPr>
          <a:xfrm>
            <a:off x="6318991" y="885781"/>
            <a:ext cx="4783674" cy="2543219"/>
          </a:xfrm>
          <a:prstGeom prst="rect">
            <a:avLst/>
          </a:prstGeom>
        </p:spPr>
      </p:pic>
      <p:pic>
        <p:nvPicPr>
          <p:cNvPr id="4" name="Picture 3">
            <a:extLst>
              <a:ext uri="{FF2B5EF4-FFF2-40B4-BE49-F238E27FC236}">
                <a16:creationId xmlns:a16="http://schemas.microsoft.com/office/drawing/2014/main" id="{9F5C5E51-5711-4C95-0765-7F3320465B86}"/>
              </a:ext>
            </a:extLst>
          </p:cNvPr>
          <p:cNvPicPr>
            <a:picLocks noChangeAspect="1"/>
          </p:cNvPicPr>
          <p:nvPr/>
        </p:nvPicPr>
        <p:blipFill>
          <a:blip r:embed="rId4"/>
          <a:stretch>
            <a:fillRect/>
          </a:stretch>
        </p:blipFill>
        <p:spPr>
          <a:xfrm>
            <a:off x="6318991" y="3645694"/>
            <a:ext cx="4783674" cy="2350386"/>
          </a:xfrm>
          <a:prstGeom prst="rect">
            <a:avLst/>
          </a:prstGeom>
        </p:spPr>
      </p:pic>
      <p:sp>
        <p:nvSpPr>
          <p:cNvPr id="9" name="Snip Same-side Corner of Rectangle 8">
            <a:extLst>
              <a:ext uri="{FF2B5EF4-FFF2-40B4-BE49-F238E27FC236}">
                <a16:creationId xmlns:a16="http://schemas.microsoft.com/office/drawing/2014/main" id="{FDAF2E8B-486E-C914-0358-CA0961F07DA5}"/>
              </a:ext>
            </a:extLst>
          </p:cNvPr>
          <p:cNvSpPr/>
          <p:nvPr/>
        </p:nvSpPr>
        <p:spPr>
          <a:xfrm>
            <a:off x="838200" y="1844572"/>
            <a:ext cx="4488873" cy="427512"/>
          </a:xfrm>
          <a:prstGeom prst="snip2SameRect">
            <a:avLst/>
          </a:prstGeom>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FR" dirty="0"/>
              <a:t>Observations – GeoPlant subset in France</a:t>
            </a:r>
          </a:p>
        </p:txBody>
      </p:sp>
      <p:sp>
        <p:nvSpPr>
          <p:cNvPr id="13" name="Rectangle 12">
            <a:extLst>
              <a:ext uri="{FF2B5EF4-FFF2-40B4-BE49-F238E27FC236}">
                <a16:creationId xmlns:a16="http://schemas.microsoft.com/office/drawing/2014/main" id="{573DBDF9-C3C7-6103-56EC-7DC9EB069F69}"/>
              </a:ext>
            </a:extLst>
          </p:cNvPr>
          <p:cNvSpPr/>
          <p:nvPr/>
        </p:nvSpPr>
        <p:spPr>
          <a:xfrm>
            <a:off x="838200" y="2272084"/>
            <a:ext cx="4488873" cy="625495"/>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FR" dirty="0"/>
          </a:p>
          <a:p>
            <a:pPr algn="ctr"/>
            <a:r>
              <a:rPr lang="en-FR" dirty="0">
                <a:solidFill>
                  <a:schemeClr val="bg1"/>
                </a:solidFill>
              </a:rPr>
              <a:t>5K PA Plots | 80K PO Observations  </a:t>
            </a:r>
          </a:p>
          <a:p>
            <a:pPr algn="ctr"/>
            <a:r>
              <a:rPr lang="en-FR" dirty="0">
                <a:solidFill>
                  <a:schemeClr val="bg1"/>
                </a:solidFill>
              </a:rPr>
              <a:t>1600 species </a:t>
            </a:r>
          </a:p>
          <a:p>
            <a:pPr algn="ctr"/>
            <a:endParaRPr lang="en-FR" dirty="0"/>
          </a:p>
        </p:txBody>
      </p:sp>
      <p:sp>
        <p:nvSpPr>
          <p:cNvPr id="14" name="Snip Same-side Corner of Rectangle 13">
            <a:extLst>
              <a:ext uri="{FF2B5EF4-FFF2-40B4-BE49-F238E27FC236}">
                <a16:creationId xmlns:a16="http://schemas.microsoft.com/office/drawing/2014/main" id="{A4A9D22D-BE35-5DF4-3FF0-9BFC1A4D425A}"/>
              </a:ext>
            </a:extLst>
          </p:cNvPr>
          <p:cNvSpPr/>
          <p:nvPr/>
        </p:nvSpPr>
        <p:spPr>
          <a:xfrm>
            <a:off x="838200" y="3126612"/>
            <a:ext cx="4488873" cy="427512"/>
          </a:xfrm>
          <a:prstGeom prst="snip2SameRect">
            <a:avLst/>
          </a:prstGeom>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FR" dirty="0"/>
              <a:t>Covariates</a:t>
            </a:r>
          </a:p>
        </p:txBody>
      </p:sp>
      <p:sp>
        <p:nvSpPr>
          <p:cNvPr id="15" name="Rectangle 14">
            <a:extLst>
              <a:ext uri="{FF2B5EF4-FFF2-40B4-BE49-F238E27FC236}">
                <a16:creationId xmlns:a16="http://schemas.microsoft.com/office/drawing/2014/main" id="{43EFDDF1-6384-7FAE-4A3B-28EADCAF0DCD}"/>
              </a:ext>
            </a:extLst>
          </p:cNvPr>
          <p:cNvSpPr/>
          <p:nvPr/>
        </p:nvSpPr>
        <p:spPr>
          <a:xfrm>
            <a:off x="838200" y="3554124"/>
            <a:ext cx="4488873" cy="625495"/>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FR" dirty="0">
                <a:solidFill>
                  <a:schemeClr val="bg1"/>
                </a:solidFill>
              </a:rPr>
              <a:t>Alpha Earth Embeddings </a:t>
            </a:r>
          </a:p>
          <a:p>
            <a:pPr algn="ctr"/>
            <a:r>
              <a:rPr lang="en-FR" dirty="0">
                <a:solidFill>
                  <a:schemeClr val="bg1"/>
                </a:solidFill>
              </a:rPr>
              <a:t>(64 bands)</a:t>
            </a:r>
          </a:p>
        </p:txBody>
      </p:sp>
      <p:sp>
        <p:nvSpPr>
          <p:cNvPr id="17" name="Snip Same-side Corner of Rectangle 16">
            <a:extLst>
              <a:ext uri="{FF2B5EF4-FFF2-40B4-BE49-F238E27FC236}">
                <a16:creationId xmlns:a16="http://schemas.microsoft.com/office/drawing/2014/main" id="{E9E89F75-AC6F-85C3-5A75-974542F50780}"/>
              </a:ext>
            </a:extLst>
          </p:cNvPr>
          <p:cNvSpPr/>
          <p:nvPr/>
        </p:nvSpPr>
        <p:spPr>
          <a:xfrm>
            <a:off x="838200" y="4393375"/>
            <a:ext cx="4488873" cy="427512"/>
          </a:xfrm>
          <a:prstGeom prst="snip2SameRect">
            <a:avLst/>
          </a:prstGeom>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FR" dirty="0"/>
              <a:t>Methods</a:t>
            </a:r>
          </a:p>
        </p:txBody>
      </p:sp>
      <p:sp>
        <p:nvSpPr>
          <p:cNvPr id="18" name="Rectangle 17">
            <a:extLst>
              <a:ext uri="{FF2B5EF4-FFF2-40B4-BE49-F238E27FC236}">
                <a16:creationId xmlns:a16="http://schemas.microsoft.com/office/drawing/2014/main" id="{DFB0AC90-569E-A1E0-6320-94B79BF136CE}"/>
              </a:ext>
            </a:extLst>
          </p:cNvPr>
          <p:cNvSpPr/>
          <p:nvPr/>
        </p:nvSpPr>
        <p:spPr>
          <a:xfrm>
            <a:off x="838200" y="4821384"/>
            <a:ext cx="4488873" cy="1163782"/>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00050" indent="-400050">
              <a:buFont typeface="+mj-lt"/>
              <a:buAutoNum type="romanUcPeriod"/>
            </a:pPr>
            <a:endParaRPr lang="en-FR" dirty="0">
              <a:solidFill>
                <a:schemeClr val="bg1"/>
              </a:solidFill>
            </a:endParaRPr>
          </a:p>
          <a:p>
            <a:pPr marL="400050" indent="-400050">
              <a:buFont typeface="+mj-lt"/>
              <a:buAutoNum type="romanUcPeriod"/>
            </a:pPr>
            <a:endParaRPr lang="en-FR" dirty="0">
              <a:solidFill>
                <a:schemeClr val="bg1"/>
              </a:solidFill>
            </a:endParaRPr>
          </a:p>
          <a:p>
            <a:pPr marL="400050" indent="-400050">
              <a:buFont typeface="+mj-lt"/>
              <a:buAutoNum type="romanUcPeriod"/>
            </a:pPr>
            <a:endParaRPr lang="en-FR" dirty="0">
              <a:solidFill>
                <a:schemeClr val="bg1"/>
              </a:solidFill>
            </a:endParaRPr>
          </a:p>
          <a:p>
            <a:pPr marL="400050" indent="-400050">
              <a:buFont typeface="+mj-lt"/>
              <a:buAutoNum type="romanUcPeriod"/>
            </a:pPr>
            <a:r>
              <a:rPr lang="en-FR" dirty="0">
                <a:solidFill>
                  <a:schemeClr val="bg1"/>
                </a:solidFill>
              </a:rPr>
              <a:t>PA Only: Binary Cross Entropy</a:t>
            </a:r>
          </a:p>
          <a:p>
            <a:pPr marL="400050" indent="-400050">
              <a:buFont typeface="+mj-lt"/>
              <a:buAutoNum type="romanUcPeriod"/>
            </a:pPr>
            <a:r>
              <a:rPr lang="en-FR" dirty="0">
                <a:solidFill>
                  <a:schemeClr val="bg1"/>
                </a:solidFill>
              </a:rPr>
              <a:t>PO Only: DeepMaxent</a:t>
            </a:r>
          </a:p>
          <a:p>
            <a:pPr marL="400050" indent="-400050">
              <a:buFont typeface="+mj-lt"/>
              <a:buAutoNum type="romanUcPeriod"/>
            </a:pPr>
            <a:r>
              <a:rPr lang="en-FR" dirty="0">
                <a:solidFill>
                  <a:schemeClr val="bg1"/>
                </a:solidFill>
              </a:rPr>
              <a:t>PA &amp; PO: Binary Cross Entropy (Na</a:t>
            </a:r>
            <a:r>
              <a:rPr lang="en-GB" dirty="0">
                <a:solidFill>
                  <a:schemeClr val="bg1"/>
                </a:solidFill>
              </a:rPr>
              <a:t>i</a:t>
            </a:r>
            <a:r>
              <a:rPr lang="en-FR" dirty="0">
                <a:solidFill>
                  <a:schemeClr val="bg1"/>
                </a:solidFill>
              </a:rPr>
              <a:t>ve)</a:t>
            </a:r>
          </a:p>
          <a:p>
            <a:pPr marL="400050" indent="-400050">
              <a:buFont typeface="+mj-lt"/>
              <a:buAutoNum type="romanUcPeriod"/>
            </a:pPr>
            <a:r>
              <a:rPr lang="en-FR" dirty="0">
                <a:solidFill>
                  <a:schemeClr val="bg1"/>
                </a:solidFill>
              </a:rPr>
              <a:t>PA &amp; PO: Integrated Loss </a:t>
            </a:r>
          </a:p>
          <a:p>
            <a:endParaRPr lang="en-FR" dirty="0">
              <a:solidFill>
                <a:schemeClr val="bg1"/>
              </a:solidFill>
            </a:endParaRPr>
          </a:p>
          <a:p>
            <a:endParaRPr lang="en-FR" dirty="0">
              <a:solidFill>
                <a:schemeClr val="bg1"/>
              </a:solidFill>
            </a:endParaRPr>
          </a:p>
          <a:p>
            <a:endParaRPr lang="en-FR" dirty="0">
              <a:solidFill>
                <a:schemeClr val="bg1"/>
              </a:solidFill>
            </a:endParaRPr>
          </a:p>
        </p:txBody>
      </p:sp>
    </p:spTree>
    <p:extLst>
      <p:ext uri="{BB962C8B-B14F-4D97-AF65-F5344CB8AC3E}">
        <p14:creationId xmlns:p14="http://schemas.microsoft.com/office/powerpoint/2010/main" val="4701240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CF9AE-9A1E-26C4-4692-EE21F44C10A0}"/>
              </a:ext>
            </a:extLst>
          </p:cNvPr>
          <p:cNvSpPr>
            <a:spLocks noGrp="1"/>
          </p:cNvSpPr>
          <p:nvPr>
            <p:ph type="title"/>
          </p:nvPr>
        </p:nvSpPr>
        <p:spPr/>
        <p:txBody>
          <a:bodyPr/>
          <a:lstStyle/>
          <a:p>
            <a:r>
              <a:rPr lang="en-FR" dirty="0"/>
              <a:t>Results</a:t>
            </a:r>
          </a:p>
        </p:txBody>
      </p:sp>
      <p:pic>
        <p:nvPicPr>
          <p:cNvPr id="3" name="Picture 2">
            <a:extLst>
              <a:ext uri="{FF2B5EF4-FFF2-40B4-BE49-F238E27FC236}">
                <a16:creationId xmlns:a16="http://schemas.microsoft.com/office/drawing/2014/main" id="{6C279ED6-20DB-C10B-377A-6C864B0D43C7}"/>
              </a:ext>
            </a:extLst>
          </p:cNvPr>
          <p:cNvPicPr>
            <a:picLocks noChangeAspect="1"/>
          </p:cNvPicPr>
          <p:nvPr/>
        </p:nvPicPr>
        <p:blipFill>
          <a:blip r:embed="rId3"/>
          <a:stretch>
            <a:fillRect/>
          </a:stretch>
        </p:blipFill>
        <p:spPr>
          <a:xfrm>
            <a:off x="147116" y="1690688"/>
            <a:ext cx="11897767" cy="4907143"/>
          </a:xfrm>
          <a:prstGeom prst="rect">
            <a:avLst/>
          </a:prstGeom>
        </p:spPr>
      </p:pic>
    </p:spTree>
    <p:extLst>
      <p:ext uri="{BB962C8B-B14F-4D97-AF65-F5344CB8AC3E}">
        <p14:creationId xmlns:p14="http://schemas.microsoft.com/office/powerpoint/2010/main" val="1806382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9C9A4-4BFB-9694-0D48-33B3BC8959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37E203-3177-F5C8-EA28-8EBBBD68AC30}"/>
              </a:ext>
            </a:extLst>
          </p:cNvPr>
          <p:cNvSpPr>
            <a:spLocks noGrp="1"/>
          </p:cNvSpPr>
          <p:nvPr>
            <p:ph type="title"/>
          </p:nvPr>
        </p:nvSpPr>
        <p:spPr/>
        <p:txBody>
          <a:bodyPr/>
          <a:lstStyle/>
          <a:p>
            <a:r>
              <a:rPr lang="en-FR" dirty="0"/>
              <a:t>Conclusions</a:t>
            </a:r>
          </a:p>
        </p:txBody>
      </p:sp>
      <p:sp>
        <p:nvSpPr>
          <p:cNvPr id="4" name="Content Placeholder 2">
            <a:extLst>
              <a:ext uri="{FF2B5EF4-FFF2-40B4-BE49-F238E27FC236}">
                <a16:creationId xmlns:a16="http://schemas.microsoft.com/office/drawing/2014/main" id="{0DA675DD-0A34-C182-7D9F-302A76CFCDC7}"/>
              </a:ext>
            </a:extLst>
          </p:cNvPr>
          <p:cNvSpPr>
            <a:spLocks noGrp="1"/>
          </p:cNvSpPr>
          <p:nvPr>
            <p:ph idx="1"/>
          </p:nvPr>
        </p:nvSpPr>
        <p:spPr>
          <a:xfrm>
            <a:off x="838200" y="1690688"/>
            <a:ext cx="10288980" cy="4351338"/>
          </a:xfrm>
        </p:spPr>
        <p:txBody>
          <a:bodyPr>
            <a:noAutofit/>
          </a:bodyPr>
          <a:lstStyle/>
          <a:p>
            <a:r>
              <a:rPr lang="en-FR" sz="3200" dirty="0"/>
              <a:t>Both PO Data (</a:t>
            </a:r>
            <a:r>
              <a:rPr lang="en-FR" sz="3200" dirty="0">
                <a:solidFill>
                  <a:schemeClr val="accent6">
                    <a:lumMod val="40000"/>
                    <a:lumOff val="60000"/>
                  </a:schemeClr>
                </a:solidFill>
              </a:rPr>
              <a:t>citizen science</a:t>
            </a:r>
            <a:r>
              <a:rPr lang="en-FR" sz="3200" dirty="0"/>
              <a:t>) and PA Data (</a:t>
            </a:r>
            <a:r>
              <a:rPr lang="en-FR" sz="3200" dirty="0">
                <a:solidFill>
                  <a:schemeClr val="accent6">
                    <a:lumMod val="40000"/>
                    <a:lumOff val="60000"/>
                  </a:schemeClr>
                </a:solidFill>
              </a:rPr>
              <a:t>controlled surveys</a:t>
            </a:r>
            <a:r>
              <a:rPr lang="en-FR" sz="3200" dirty="0"/>
              <a:t>) are valuable for SDMs</a:t>
            </a:r>
          </a:p>
          <a:p>
            <a:endParaRPr lang="en-FR" sz="3200" dirty="0"/>
          </a:p>
          <a:p>
            <a:r>
              <a:rPr lang="en-FR" sz="3200" dirty="0"/>
              <a:t>Models should account for the difference in the </a:t>
            </a:r>
            <a:r>
              <a:rPr lang="en-FR" sz="3200" dirty="0">
                <a:solidFill>
                  <a:schemeClr val="accent6">
                    <a:lumMod val="40000"/>
                    <a:lumOff val="60000"/>
                  </a:schemeClr>
                </a:solidFill>
              </a:rPr>
              <a:t>observation processes </a:t>
            </a:r>
            <a:r>
              <a:rPr lang="en-FR" sz="3200" dirty="0"/>
              <a:t>from each source</a:t>
            </a:r>
          </a:p>
          <a:p>
            <a:endParaRPr lang="en-FR" sz="3200" dirty="0"/>
          </a:p>
          <a:p>
            <a:r>
              <a:rPr lang="en-FR" sz="3200" dirty="0"/>
              <a:t>Citizen Science becomes more valuable in areas where </a:t>
            </a:r>
            <a:r>
              <a:rPr lang="en-FR" sz="3200" dirty="0">
                <a:solidFill>
                  <a:schemeClr val="accent6">
                    <a:lumMod val="40000"/>
                    <a:lumOff val="60000"/>
                  </a:schemeClr>
                </a:solidFill>
              </a:rPr>
              <a:t>controlled surveys are scarce</a:t>
            </a:r>
          </a:p>
          <a:p>
            <a:endParaRPr lang="en-FR" sz="3200" dirty="0"/>
          </a:p>
          <a:p>
            <a:pPr marL="0" indent="0">
              <a:buNone/>
            </a:pPr>
            <a:endParaRPr lang="en-FR" sz="3200" dirty="0"/>
          </a:p>
          <a:p>
            <a:pPr lvl="1"/>
            <a:endParaRPr lang="en-FR" sz="3200" dirty="0"/>
          </a:p>
        </p:txBody>
      </p:sp>
    </p:spTree>
    <p:extLst>
      <p:ext uri="{BB962C8B-B14F-4D97-AF65-F5344CB8AC3E}">
        <p14:creationId xmlns:p14="http://schemas.microsoft.com/office/powerpoint/2010/main" val="21715241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3013A-FAAD-91A4-9013-957868E35358}"/>
              </a:ext>
            </a:extLst>
          </p:cNvPr>
          <p:cNvSpPr>
            <a:spLocks noGrp="1"/>
          </p:cNvSpPr>
          <p:nvPr>
            <p:ph type="title"/>
          </p:nvPr>
        </p:nvSpPr>
        <p:spPr>
          <a:xfrm>
            <a:off x="838200" y="2766218"/>
            <a:ext cx="10515600" cy="1325563"/>
          </a:xfrm>
        </p:spPr>
        <p:txBody>
          <a:bodyPr>
            <a:normAutofit fontScale="90000"/>
          </a:bodyPr>
          <a:lstStyle/>
          <a:p>
            <a:pPr algn="ctr"/>
            <a:r>
              <a:rPr lang="en-FR" dirty="0"/>
              <a:t>Many Thanks</a:t>
            </a:r>
            <a:br>
              <a:rPr lang="en-FR" dirty="0"/>
            </a:br>
            <a:r>
              <a:rPr lang="en-FR" dirty="0"/>
              <a:t>Merci Beacoup</a:t>
            </a:r>
            <a:br>
              <a:rPr lang="en-FR" dirty="0"/>
            </a:br>
            <a:r>
              <a:rPr lang="en-FR" dirty="0"/>
              <a:t>Muchas Gracias</a:t>
            </a:r>
          </a:p>
        </p:txBody>
      </p:sp>
      <p:sp>
        <p:nvSpPr>
          <p:cNvPr id="3" name="TextBox 2">
            <a:extLst>
              <a:ext uri="{FF2B5EF4-FFF2-40B4-BE49-F238E27FC236}">
                <a16:creationId xmlns:a16="http://schemas.microsoft.com/office/drawing/2014/main" id="{B2E3C306-132B-4827-2975-234FC2AFA919}"/>
              </a:ext>
            </a:extLst>
          </p:cNvPr>
          <p:cNvSpPr txBox="1"/>
          <p:nvPr/>
        </p:nvSpPr>
        <p:spPr>
          <a:xfrm>
            <a:off x="4664550" y="6325907"/>
            <a:ext cx="2862900" cy="369332"/>
          </a:xfrm>
          <a:prstGeom prst="rect">
            <a:avLst/>
          </a:prstGeom>
          <a:noFill/>
        </p:spPr>
        <p:txBody>
          <a:bodyPr wrap="none" rtlCol="0">
            <a:spAutoFit/>
          </a:bodyPr>
          <a:lstStyle/>
          <a:p>
            <a:r>
              <a:rPr lang="en-FR" dirty="0"/>
              <a:t>pablo.ubilla-pavez@inria.fr</a:t>
            </a:r>
          </a:p>
        </p:txBody>
      </p:sp>
      <p:pic>
        <p:nvPicPr>
          <p:cNvPr id="4" name="Picture 3" descr="A white text on a black background&#10;&#10;AI-generated content may be incorrect.">
            <a:extLst>
              <a:ext uri="{FF2B5EF4-FFF2-40B4-BE49-F238E27FC236}">
                <a16:creationId xmlns:a16="http://schemas.microsoft.com/office/drawing/2014/main" id="{A59F20E5-2E1F-6BAD-DF14-9C250BB9A7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4246" y="5187398"/>
            <a:ext cx="2780375" cy="978520"/>
          </a:xfrm>
          <a:prstGeom prst="rect">
            <a:avLst/>
          </a:prstGeom>
        </p:spPr>
      </p:pic>
      <p:pic>
        <p:nvPicPr>
          <p:cNvPr id="5" name="Picture 4" descr="A logo with white text&#10;&#10;AI-generated content may be incorrect.">
            <a:extLst>
              <a:ext uri="{FF2B5EF4-FFF2-40B4-BE49-F238E27FC236}">
                <a16:creationId xmlns:a16="http://schemas.microsoft.com/office/drawing/2014/main" id="{6DDEAADA-D692-6BEC-84AF-4F6E2833E3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7380" y="5187398"/>
            <a:ext cx="2680148" cy="978520"/>
          </a:xfrm>
          <a:prstGeom prst="rect">
            <a:avLst/>
          </a:prstGeom>
        </p:spPr>
      </p:pic>
      <p:pic>
        <p:nvPicPr>
          <p:cNvPr id="6" name="Picture 5">
            <a:extLst>
              <a:ext uri="{FF2B5EF4-FFF2-40B4-BE49-F238E27FC236}">
                <a16:creationId xmlns:a16="http://schemas.microsoft.com/office/drawing/2014/main" id="{CDCDCE77-D556-F819-9A79-EF6655012F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7293" y="510939"/>
            <a:ext cx="3458358" cy="1086425"/>
          </a:xfrm>
          <a:prstGeom prst="rect">
            <a:avLst/>
          </a:prstGeom>
        </p:spPr>
      </p:pic>
    </p:spTree>
    <p:extLst>
      <p:ext uri="{BB962C8B-B14F-4D97-AF65-F5344CB8AC3E}">
        <p14:creationId xmlns:p14="http://schemas.microsoft.com/office/powerpoint/2010/main" val="3265283201"/>
      </p:ext>
    </p:extLst>
  </p:cSld>
  <p:clrMapOvr>
    <a:masterClrMapping/>
  </p:clrMapOvr>
</p:sld>
</file>

<file path=ppt/theme/theme1.xml><?xml version="1.0" encoding="utf-8"?>
<a:theme xmlns:a="http://schemas.openxmlformats.org/drawingml/2006/main" name="Office Theme">
  <a:themeElements>
    <a:clrScheme name="Custom 1">
      <a:dk1>
        <a:srgbClr val="001013"/>
      </a:dk1>
      <a:lt1>
        <a:srgbClr val="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538D9D"/>
      </a:hlink>
      <a:folHlink>
        <a:srgbClr val="A5738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C0A3E416-13B0-4CFE-8B85-8989D8AEFB5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Parcel</Template>
  <TotalTime>16576</TotalTime>
  <Words>616</Words>
  <Application>Microsoft Macintosh PowerPoint</Application>
  <PresentationFormat>Widescreen</PresentationFormat>
  <Paragraphs>123</Paragraphs>
  <Slides>21</Slides>
  <Notes>11</Notes>
  <HiddenSlides>2</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Aptos</vt:lpstr>
      <vt:lpstr>Aptos Display</vt:lpstr>
      <vt:lpstr>Arial</vt:lpstr>
      <vt:lpstr>Cambria Math</vt:lpstr>
      <vt:lpstr>Office Theme</vt:lpstr>
      <vt:lpstr>Data Integration for Species Distribution Models Under Spatial and Environmental Separation</vt:lpstr>
      <vt:lpstr>PowerPoint Presentation</vt:lpstr>
      <vt:lpstr>Deep Species Distribution Models</vt:lpstr>
      <vt:lpstr>Which kind of data feeds these models?</vt:lpstr>
      <vt:lpstr>Presence Absence (PA) Data</vt:lpstr>
      <vt:lpstr>Presence Only (PO) Data</vt:lpstr>
      <vt:lpstr>Data Availability</vt:lpstr>
      <vt:lpstr>PowerPoint Presentation</vt:lpstr>
      <vt:lpstr>Proposed Approach</vt:lpstr>
      <vt:lpstr>Proposed Approach</vt:lpstr>
      <vt:lpstr>How can we test if data integration helps when PA data is not available?</vt:lpstr>
      <vt:lpstr>Evaluation Procedure</vt:lpstr>
      <vt:lpstr>PowerPoint Presentation</vt:lpstr>
      <vt:lpstr>PowerPoint Presentation</vt:lpstr>
      <vt:lpstr>PowerPoint Presentation</vt:lpstr>
      <vt:lpstr>PowerPoint Presentation</vt:lpstr>
      <vt:lpstr>PowerPoint Presentation</vt:lpstr>
      <vt:lpstr>Case Study</vt:lpstr>
      <vt:lpstr>Results</vt:lpstr>
      <vt:lpstr>Conclusions</vt:lpstr>
      <vt:lpstr>Many Thanks Merci Beacoup Muchas 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Pablo Ubilla-Pavez</dc:creator>
  <cp:lastModifiedBy>Pablo Ubilla-Pavez</cp:lastModifiedBy>
  <cp:revision>34</cp:revision>
  <dcterms:created xsi:type="dcterms:W3CDTF">2025-12-02T00:05:41Z</dcterms:created>
  <dcterms:modified xsi:type="dcterms:W3CDTF">2026-05-06T13:11:06Z</dcterms:modified>
</cp:coreProperties>
</file>