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888" r:id="rId1"/>
  </p:sldMasterIdLst>
  <p:notesMasterIdLst>
    <p:notesMasterId r:id="rId23"/>
  </p:notesMasterIdLst>
  <p:sldIdLst>
    <p:sldId id="256" r:id="rId2"/>
    <p:sldId id="257" r:id="rId3"/>
    <p:sldId id="290" r:id="rId4"/>
    <p:sldId id="281" r:id="rId5"/>
    <p:sldId id="258" r:id="rId6"/>
    <p:sldId id="265" r:id="rId7"/>
    <p:sldId id="313" r:id="rId8"/>
    <p:sldId id="262" r:id="rId9"/>
    <p:sldId id="266" r:id="rId10"/>
    <p:sldId id="311" r:id="rId11"/>
    <p:sldId id="303" r:id="rId12"/>
    <p:sldId id="306" r:id="rId13"/>
    <p:sldId id="307" r:id="rId14"/>
    <p:sldId id="310" r:id="rId15"/>
    <p:sldId id="280" r:id="rId16"/>
    <p:sldId id="308" r:id="rId17"/>
    <p:sldId id="309" r:id="rId18"/>
    <p:sldId id="312" r:id="rId19"/>
    <p:sldId id="282" r:id="rId20"/>
    <p:sldId id="305" r:id="rId21"/>
    <p:sldId id="29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000"/>
    <a:srgbClr val="071300"/>
    <a:srgbClr val="44AA86"/>
    <a:srgbClr val="E76360"/>
    <a:srgbClr val="001500"/>
    <a:srgbClr val="000A00"/>
    <a:srgbClr val="020B00"/>
    <a:srgbClr val="B4E6A2"/>
    <a:srgbClr val="4EA72D"/>
    <a:srgbClr val="4DA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69" autoAdjust="0"/>
    <p:restoredTop sz="96006"/>
  </p:normalViewPr>
  <p:slideViewPr>
    <p:cSldViewPr snapToGrid="0">
      <p:cViewPr>
        <p:scale>
          <a:sx n="77" d="100"/>
          <a:sy n="77" d="100"/>
        </p:scale>
        <p:origin x="1264" y="104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5T13:29:58.041"/>
    </inkml:context>
    <inkml:brush xml:id="br0">
      <inkml:brushProperty name="width" value="0.1" units="cm"/>
      <inkml:brushProperty name="height" value="0.1" units="cm"/>
    </inkml:brush>
  </inkml:definitions>
  <inkml:trace contextRef="#ctx0" brushRef="#br0">0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CDACF5-4C24-49C2-A346-4471F2F82104}" type="datetimeFigureOut">
              <a:rPr lang="en-US" smtClean="0"/>
              <a:t>6/15/26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95900-CCAD-4D8D-B181-1A93C126A4C8}" type="slidenum">
              <a:rPr lang="en-US" smtClean="0"/>
              <a:t>‹#›</a:t>
            </a:fld>
            <a:endParaRPr lang="en-US"/>
          </a:p>
        </p:txBody>
      </p:sp>
    </p:spTree>
    <p:extLst>
      <p:ext uri="{BB962C8B-B14F-4D97-AF65-F5344CB8AC3E}">
        <p14:creationId xmlns:p14="http://schemas.microsoft.com/office/powerpoint/2010/main" val="1342048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R"/>
          </a:p>
        </p:txBody>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D0895900-CCAD-4D8D-B181-1A93C126A4C8}" type="slidenum">
              <a:rPr lang="en-US" smtClean="0"/>
              <a:t>0</a:t>
            </a:fld>
            <a:endParaRPr lang="en-US"/>
          </a:p>
        </p:txBody>
      </p:sp>
    </p:spTree>
    <p:extLst>
      <p:ext uri="{BB962C8B-B14F-4D97-AF65-F5344CB8AC3E}">
        <p14:creationId xmlns:p14="http://schemas.microsoft.com/office/powerpoint/2010/main" val="1216777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95900-CCAD-4D8D-B181-1A93C126A4C8}" type="slidenum">
              <a:rPr lang="en-US" smtClean="0"/>
              <a:t>1</a:t>
            </a:fld>
            <a:endParaRPr lang="en-US"/>
          </a:p>
        </p:txBody>
      </p:sp>
    </p:spTree>
    <p:extLst>
      <p:ext uri="{BB962C8B-B14F-4D97-AF65-F5344CB8AC3E}">
        <p14:creationId xmlns:p14="http://schemas.microsoft.com/office/powerpoint/2010/main" val="1890104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4DC6C-1ECF-AF7E-E842-DA72F07920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647BE-BF87-651A-BABE-49AF215DF4A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F4B6417-C6A4-E09E-9E2C-B88FF3F9C2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C1527F-6F66-F31F-4F09-039CC2A35A10}"/>
              </a:ext>
            </a:extLst>
          </p:cNvPr>
          <p:cNvSpPr>
            <a:spLocks noGrp="1"/>
          </p:cNvSpPr>
          <p:nvPr>
            <p:ph type="sldNum" sz="quarter" idx="5"/>
          </p:nvPr>
        </p:nvSpPr>
        <p:spPr/>
        <p:txBody>
          <a:bodyPr/>
          <a:lstStyle/>
          <a:p>
            <a:fld id="{D0895900-CCAD-4D8D-B181-1A93C126A4C8}" type="slidenum">
              <a:rPr lang="en-US" smtClean="0"/>
              <a:t>2</a:t>
            </a:fld>
            <a:endParaRPr lang="en-US"/>
          </a:p>
        </p:txBody>
      </p:sp>
    </p:spTree>
    <p:extLst>
      <p:ext uri="{BB962C8B-B14F-4D97-AF65-F5344CB8AC3E}">
        <p14:creationId xmlns:p14="http://schemas.microsoft.com/office/powerpoint/2010/main" val="3232544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R"/>
          </a:p>
        </p:txBody>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D0895900-CCAD-4D8D-B181-1A93C126A4C8}" type="slidenum">
              <a:rPr lang="en-US" smtClean="0"/>
              <a:t>8</a:t>
            </a:fld>
            <a:endParaRPr lang="en-US"/>
          </a:p>
        </p:txBody>
      </p:sp>
    </p:spTree>
    <p:extLst>
      <p:ext uri="{BB962C8B-B14F-4D97-AF65-F5344CB8AC3E}">
        <p14:creationId xmlns:p14="http://schemas.microsoft.com/office/powerpoint/2010/main" val="1771489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116DB-7193-502B-BEB2-920463CB9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AAE6F-E68A-AE01-035D-E33E05AA7E97}"/>
              </a:ext>
            </a:extLst>
          </p:cNvPr>
          <p:cNvSpPr>
            <a:spLocks noGrp="1" noRot="1" noChangeAspect="1"/>
          </p:cNvSpPr>
          <p:nvPr>
            <p:ph type="sldImg"/>
          </p:nvPr>
        </p:nvSpPr>
        <p:spPr/>
        <p:txBody>
          <a:bodyPr/>
          <a:lstStyle/>
          <a:p>
            <a:endParaRPr lang="en-FR"/>
          </a:p>
        </p:txBody>
      </p:sp>
      <p:sp>
        <p:nvSpPr>
          <p:cNvPr id="3" name="Notes Placeholder 2">
            <a:extLst>
              <a:ext uri="{FF2B5EF4-FFF2-40B4-BE49-F238E27FC236}">
                <a16:creationId xmlns:a16="http://schemas.microsoft.com/office/drawing/2014/main" id="{811F9996-2B86-0285-F018-B9C150CFA9E1}"/>
              </a:ext>
            </a:extLst>
          </p:cNvPr>
          <p:cNvSpPr>
            <a:spLocks noGrp="1"/>
          </p:cNvSpPr>
          <p:nvPr>
            <p:ph type="body" idx="1"/>
          </p:nvPr>
        </p:nvSpPr>
        <p:spPr/>
        <p:txBody>
          <a:bodyPr/>
          <a:lstStyle/>
          <a:p>
            <a:endParaRPr lang="en-FR" dirty="0"/>
          </a:p>
        </p:txBody>
      </p:sp>
      <p:sp>
        <p:nvSpPr>
          <p:cNvPr id="4" name="Slide Number Placeholder 3">
            <a:extLst>
              <a:ext uri="{FF2B5EF4-FFF2-40B4-BE49-F238E27FC236}">
                <a16:creationId xmlns:a16="http://schemas.microsoft.com/office/drawing/2014/main" id="{A3F7381F-C3C7-C223-9C09-E75A47B73FD7}"/>
              </a:ext>
            </a:extLst>
          </p:cNvPr>
          <p:cNvSpPr>
            <a:spLocks noGrp="1"/>
          </p:cNvSpPr>
          <p:nvPr>
            <p:ph type="sldNum" sz="quarter" idx="5"/>
          </p:nvPr>
        </p:nvSpPr>
        <p:spPr/>
        <p:txBody>
          <a:bodyPr/>
          <a:lstStyle/>
          <a:p>
            <a:fld id="{D0895900-CCAD-4D8D-B181-1A93C126A4C8}" type="slidenum">
              <a:rPr lang="en-US" smtClean="0"/>
              <a:t>10</a:t>
            </a:fld>
            <a:endParaRPr lang="en-US"/>
          </a:p>
        </p:txBody>
      </p:sp>
    </p:spTree>
    <p:extLst>
      <p:ext uri="{BB962C8B-B14F-4D97-AF65-F5344CB8AC3E}">
        <p14:creationId xmlns:p14="http://schemas.microsoft.com/office/powerpoint/2010/main" val="589005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0B6A0-F1AB-F61A-F11C-2EA6C86D92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4F3562-1FC1-6317-AE1D-987A1CF9AD31}"/>
              </a:ext>
            </a:extLst>
          </p:cNvPr>
          <p:cNvSpPr>
            <a:spLocks noGrp="1" noRot="1" noChangeAspect="1"/>
          </p:cNvSpPr>
          <p:nvPr>
            <p:ph type="sldImg"/>
          </p:nvPr>
        </p:nvSpPr>
        <p:spPr/>
        <p:txBody>
          <a:bodyPr/>
          <a:lstStyle/>
          <a:p>
            <a:endParaRPr lang="en-FR"/>
          </a:p>
        </p:txBody>
      </p:sp>
      <p:sp>
        <p:nvSpPr>
          <p:cNvPr id="3" name="Notes Placeholder 2">
            <a:extLst>
              <a:ext uri="{FF2B5EF4-FFF2-40B4-BE49-F238E27FC236}">
                <a16:creationId xmlns:a16="http://schemas.microsoft.com/office/drawing/2014/main" id="{BB78CC77-5D2A-CE80-4D84-55418CF62288}"/>
              </a:ext>
            </a:extLst>
          </p:cNvPr>
          <p:cNvSpPr>
            <a:spLocks noGrp="1"/>
          </p:cNvSpPr>
          <p:nvPr>
            <p:ph type="body" idx="1"/>
          </p:nvPr>
        </p:nvSpPr>
        <p:spPr/>
        <p:txBody>
          <a:bodyPr/>
          <a:lstStyle/>
          <a:p>
            <a:endParaRPr lang="en-FR" dirty="0"/>
          </a:p>
        </p:txBody>
      </p:sp>
      <p:sp>
        <p:nvSpPr>
          <p:cNvPr id="4" name="Slide Number Placeholder 3">
            <a:extLst>
              <a:ext uri="{FF2B5EF4-FFF2-40B4-BE49-F238E27FC236}">
                <a16:creationId xmlns:a16="http://schemas.microsoft.com/office/drawing/2014/main" id="{3729E84D-3A92-E2F8-E038-49E57074A218}"/>
              </a:ext>
            </a:extLst>
          </p:cNvPr>
          <p:cNvSpPr>
            <a:spLocks noGrp="1"/>
          </p:cNvSpPr>
          <p:nvPr>
            <p:ph type="sldNum" sz="quarter" idx="5"/>
          </p:nvPr>
        </p:nvSpPr>
        <p:spPr/>
        <p:txBody>
          <a:bodyPr/>
          <a:lstStyle/>
          <a:p>
            <a:fld id="{D0895900-CCAD-4D8D-B181-1A93C126A4C8}" type="slidenum">
              <a:rPr lang="en-US" smtClean="0"/>
              <a:t>12</a:t>
            </a:fld>
            <a:endParaRPr lang="en-US"/>
          </a:p>
        </p:txBody>
      </p:sp>
    </p:spTree>
    <p:extLst>
      <p:ext uri="{BB962C8B-B14F-4D97-AF65-F5344CB8AC3E}">
        <p14:creationId xmlns:p14="http://schemas.microsoft.com/office/powerpoint/2010/main" val="741636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A5E58-0AB6-C81B-E00B-ECBED2D20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9F1C1-CB16-34F4-7E6C-2469770ACE3A}"/>
              </a:ext>
            </a:extLst>
          </p:cNvPr>
          <p:cNvSpPr>
            <a:spLocks noGrp="1" noRot="1" noChangeAspect="1"/>
          </p:cNvSpPr>
          <p:nvPr>
            <p:ph type="sldImg"/>
          </p:nvPr>
        </p:nvSpPr>
        <p:spPr/>
        <p:txBody>
          <a:bodyPr/>
          <a:lstStyle/>
          <a:p>
            <a:endParaRPr lang="en-FR"/>
          </a:p>
        </p:txBody>
      </p:sp>
      <p:sp>
        <p:nvSpPr>
          <p:cNvPr id="3" name="Notes Placeholder 2">
            <a:extLst>
              <a:ext uri="{FF2B5EF4-FFF2-40B4-BE49-F238E27FC236}">
                <a16:creationId xmlns:a16="http://schemas.microsoft.com/office/drawing/2014/main" id="{F1BE3481-C0A0-F992-E5BC-F1CD85ABD61B}"/>
              </a:ext>
            </a:extLst>
          </p:cNvPr>
          <p:cNvSpPr>
            <a:spLocks noGrp="1"/>
          </p:cNvSpPr>
          <p:nvPr>
            <p:ph type="body" idx="1"/>
          </p:nvPr>
        </p:nvSpPr>
        <p:spPr/>
        <p:txBody>
          <a:bodyPr/>
          <a:lstStyle/>
          <a:p>
            <a:endParaRPr lang="en-FR" dirty="0"/>
          </a:p>
        </p:txBody>
      </p:sp>
      <p:sp>
        <p:nvSpPr>
          <p:cNvPr id="4" name="Slide Number Placeholder 3">
            <a:extLst>
              <a:ext uri="{FF2B5EF4-FFF2-40B4-BE49-F238E27FC236}">
                <a16:creationId xmlns:a16="http://schemas.microsoft.com/office/drawing/2014/main" id="{198BAECC-8682-E965-85B2-9C23408F59B0}"/>
              </a:ext>
            </a:extLst>
          </p:cNvPr>
          <p:cNvSpPr>
            <a:spLocks noGrp="1"/>
          </p:cNvSpPr>
          <p:nvPr>
            <p:ph type="sldNum" sz="quarter" idx="5"/>
          </p:nvPr>
        </p:nvSpPr>
        <p:spPr/>
        <p:txBody>
          <a:bodyPr/>
          <a:lstStyle/>
          <a:p>
            <a:fld id="{D0895900-CCAD-4D8D-B181-1A93C126A4C8}" type="slidenum">
              <a:rPr lang="en-US" smtClean="0"/>
              <a:t>13</a:t>
            </a:fld>
            <a:endParaRPr lang="en-US"/>
          </a:p>
        </p:txBody>
      </p:sp>
    </p:spTree>
    <p:extLst>
      <p:ext uri="{BB962C8B-B14F-4D97-AF65-F5344CB8AC3E}">
        <p14:creationId xmlns:p14="http://schemas.microsoft.com/office/powerpoint/2010/main" val="2143525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2D40E-5663-CFF8-4595-F4A0271015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FDF55-5AF9-51F9-AC24-735F59842438}"/>
              </a:ext>
            </a:extLst>
          </p:cNvPr>
          <p:cNvSpPr>
            <a:spLocks noGrp="1" noRot="1" noChangeAspect="1"/>
          </p:cNvSpPr>
          <p:nvPr>
            <p:ph type="sldImg"/>
          </p:nvPr>
        </p:nvSpPr>
        <p:spPr/>
        <p:txBody>
          <a:bodyPr/>
          <a:lstStyle/>
          <a:p>
            <a:endParaRPr lang="en-FR"/>
          </a:p>
        </p:txBody>
      </p:sp>
      <p:sp>
        <p:nvSpPr>
          <p:cNvPr id="3" name="Notes Placeholder 2">
            <a:extLst>
              <a:ext uri="{FF2B5EF4-FFF2-40B4-BE49-F238E27FC236}">
                <a16:creationId xmlns:a16="http://schemas.microsoft.com/office/drawing/2014/main" id="{602986D3-5F35-981F-DA9A-557A11B918E1}"/>
              </a:ext>
            </a:extLst>
          </p:cNvPr>
          <p:cNvSpPr>
            <a:spLocks noGrp="1"/>
          </p:cNvSpPr>
          <p:nvPr>
            <p:ph type="body" idx="1"/>
          </p:nvPr>
        </p:nvSpPr>
        <p:spPr/>
        <p:txBody>
          <a:bodyPr/>
          <a:lstStyle/>
          <a:p>
            <a:endParaRPr lang="en-FR" dirty="0"/>
          </a:p>
        </p:txBody>
      </p:sp>
      <p:sp>
        <p:nvSpPr>
          <p:cNvPr id="4" name="Slide Number Placeholder 3">
            <a:extLst>
              <a:ext uri="{FF2B5EF4-FFF2-40B4-BE49-F238E27FC236}">
                <a16:creationId xmlns:a16="http://schemas.microsoft.com/office/drawing/2014/main" id="{71B13688-6B49-876C-AAAF-28C4C0E80CA7}"/>
              </a:ext>
            </a:extLst>
          </p:cNvPr>
          <p:cNvSpPr>
            <a:spLocks noGrp="1"/>
          </p:cNvSpPr>
          <p:nvPr>
            <p:ph type="sldNum" sz="quarter" idx="5"/>
          </p:nvPr>
        </p:nvSpPr>
        <p:spPr/>
        <p:txBody>
          <a:bodyPr/>
          <a:lstStyle/>
          <a:p>
            <a:fld id="{D0895900-CCAD-4D8D-B181-1A93C126A4C8}" type="slidenum">
              <a:rPr lang="en-US" smtClean="0"/>
              <a:t>14</a:t>
            </a:fld>
            <a:endParaRPr lang="en-US"/>
          </a:p>
        </p:txBody>
      </p:sp>
    </p:spTree>
    <p:extLst>
      <p:ext uri="{BB962C8B-B14F-4D97-AF65-F5344CB8AC3E}">
        <p14:creationId xmlns:p14="http://schemas.microsoft.com/office/powerpoint/2010/main" val="3035490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R"/>
          </a:p>
        </p:txBody>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D0895900-CCAD-4D8D-B181-1A93C126A4C8}" type="slidenum">
              <a:rPr lang="en-US" smtClean="0"/>
              <a:t>18</a:t>
            </a:fld>
            <a:endParaRPr lang="en-US"/>
          </a:p>
        </p:txBody>
      </p:sp>
    </p:spTree>
    <p:extLst>
      <p:ext uri="{BB962C8B-B14F-4D97-AF65-F5344CB8AC3E}">
        <p14:creationId xmlns:p14="http://schemas.microsoft.com/office/powerpoint/2010/main" val="1691757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R"/>
          </a:p>
        </p:txBody>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D0895900-CCAD-4D8D-B181-1A93C126A4C8}" type="slidenum">
              <a:rPr lang="en-US" smtClean="0"/>
              <a:t>19</a:t>
            </a:fld>
            <a:endParaRPr lang="en-US"/>
          </a:p>
        </p:txBody>
      </p:sp>
    </p:spTree>
    <p:extLst>
      <p:ext uri="{BB962C8B-B14F-4D97-AF65-F5344CB8AC3E}">
        <p14:creationId xmlns:p14="http://schemas.microsoft.com/office/powerpoint/2010/main" val="778166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B7D4CB3-6241-734E-8B7D-236725D20C2E}" type="datetime1">
              <a:rPr lang="fr-FR" smtClean="0"/>
              <a:t>15/06/2026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1239874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24E79DE-1C59-7F46-ABD4-7A60A983BC62}" type="datetime1">
              <a:rPr lang="fr-FR" smtClean="0"/>
              <a:t>15/06/2026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2279787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0AF3A2D-0357-AB4C-A5F8-8310B4AD58DF}" type="datetime1">
              <a:rPr lang="fr-FR" smtClean="0"/>
              <a:t>15/06/2026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653809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FF2876C7-384E-9348-8618-9D42301A09A5}" type="datetime1">
              <a:rPr lang="fr-FR" smtClean="0"/>
              <a:t>15/06/2026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2444861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359DB5B-2689-9B4D-A9C5-F76672D38E54}" type="datetime1">
              <a:rPr lang="fr-FR" smtClean="0"/>
              <a:t>15/06/2026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308225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E7A8B4B-08F5-6944-AE30-07333AA1E037}" type="datetime1">
              <a:rPr lang="fr-FR" smtClean="0"/>
              <a:t>15/06/2026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891224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D1D898-025E-D64A-946B-26697B886E3F}" type="datetime1">
              <a:rPr lang="fr-FR" smtClean="0"/>
              <a:t>15/06/2026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406362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F8E03017-440F-F34A-AC04-927DBD0B9E67}" type="datetime1">
              <a:rPr lang="fr-FR" smtClean="0"/>
              <a:t>15/06/2026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3522016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FB06EC4-2D5F-164C-9039-AC81D680AABD}" type="datetime1">
              <a:rPr lang="fr-FR" smtClean="0"/>
              <a:t>15/06/2026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399999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157702A-0160-5446-A263-65A786BDFE61}" type="datetime1">
              <a:rPr lang="fr-FR" smtClean="0"/>
              <a:t>15/06/2026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365750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8488555-BD77-2A4F-B1FA-19EEBC6CCB40}" type="datetime1">
              <a:rPr lang="fr-FR" smtClean="0"/>
              <a:t>15/06/2026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3355204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D96999-18CA-384A-B294-BD85BA8762F7}" type="datetime1">
              <a:rPr lang="fr-FR" smtClean="0"/>
              <a:t>15/06/2026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B74AA9-3598-457C-B1B2-1C99F315C63A}" type="slidenum">
              <a:rPr lang="en-GB" smtClean="0"/>
              <a:t>‹#›</a:t>
            </a:fld>
            <a:endParaRPr lang="en-GB" dirty="0"/>
          </a:p>
        </p:txBody>
      </p:sp>
    </p:spTree>
    <p:extLst>
      <p:ext uri="{BB962C8B-B14F-4D97-AF65-F5344CB8AC3E}">
        <p14:creationId xmlns:p14="http://schemas.microsoft.com/office/powerpoint/2010/main" val="2340996553"/>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8.jpeg"/><Relationship Id="rId3" Type="http://schemas.openxmlformats.org/officeDocument/2006/relationships/image" Target="../media/image10.png"/><Relationship Id="rId7" Type="http://schemas.openxmlformats.org/officeDocument/2006/relationships/image" Target="../media/image13.png"/><Relationship Id="rId12"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sv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ustomXml" Target="../ink/ink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0.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3.png"/><Relationship Id="rId3" Type="http://schemas.openxmlformats.org/officeDocument/2006/relationships/image" Target="../media/image330.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image" Target="../media/image36.svg"/><Relationship Id="rId1" Type="http://schemas.openxmlformats.org/officeDocument/2006/relationships/slideLayout" Target="../slideLayouts/slideLayout2.xml"/><Relationship Id="rId6" Type="http://schemas.openxmlformats.org/officeDocument/2006/relationships/image" Target="../media/image38.svg"/><Relationship Id="rId11" Type="http://schemas.openxmlformats.org/officeDocument/2006/relationships/image" Target="../media/image41.png"/><Relationship Id="rId5" Type="http://schemas.openxmlformats.org/officeDocument/2006/relationships/image" Target="../media/image350.png"/><Relationship Id="rId10" Type="http://schemas.openxmlformats.org/officeDocument/2006/relationships/image" Target="../media/image41.svg"/><Relationship Id="rId4" Type="http://schemas.openxmlformats.org/officeDocument/2006/relationships/image" Target="../media/image37.svg"/><Relationship Id="rId9" Type="http://schemas.openxmlformats.org/officeDocument/2006/relationships/image" Target="../media/image40.svg"/><Relationship Id="rId14" Type="http://schemas.openxmlformats.org/officeDocument/2006/relationships/image" Target="../media/image4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png"/><Relationship Id="rId7" Type="http://schemas.openxmlformats.org/officeDocument/2006/relationships/image" Target="../media/image49.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8994B-D534-064D-0B4A-8B8E1DC88568}"/>
              </a:ext>
            </a:extLst>
          </p:cNvPr>
          <p:cNvSpPr>
            <a:spLocks noGrp="1"/>
          </p:cNvSpPr>
          <p:nvPr>
            <p:ph type="ctrTitle"/>
          </p:nvPr>
        </p:nvSpPr>
        <p:spPr>
          <a:xfrm>
            <a:off x="0" y="1811119"/>
            <a:ext cx="12192000" cy="2355596"/>
          </a:xfrm>
        </p:spPr>
        <p:txBody>
          <a:bodyPr>
            <a:normAutofit fontScale="90000"/>
          </a:bodyPr>
          <a:lstStyle/>
          <a:p>
            <a:r>
              <a:rPr lang="en-GB" dirty="0"/>
              <a:t>Data Integration for Deep Species Distribution Models Under Spatial and Environmental Separation</a:t>
            </a:r>
            <a:endParaRPr lang="en-US" sz="5400" noProof="0" dirty="0"/>
          </a:p>
        </p:txBody>
      </p:sp>
      <p:sp>
        <p:nvSpPr>
          <p:cNvPr id="3" name="Subtitle 2">
            <a:extLst>
              <a:ext uri="{FF2B5EF4-FFF2-40B4-BE49-F238E27FC236}">
                <a16:creationId xmlns:a16="http://schemas.microsoft.com/office/drawing/2014/main" id="{ABBECD0D-6DD2-7A43-6D9F-014ABCCBB9A0}"/>
              </a:ext>
            </a:extLst>
          </p:cNvPr>
          <p:cNvSpPr>
            <a:spLocks noGrp="1"/>
          </p:cNvSpPr>
          <p:nvPr>
            <p:ph type="subTitle" idx="1"/>
          </p:nvPr>
        </p:nvSpPr>
        <p:spPr>
          <a:xfrm>
            <a:off x="1534472" y="4404132"/>
            <a:ext cx="9144000" cy="448449"/>
          </a:xfrm>
        </p:spPr>
        <p:txBody>
          <a:bodyPr/>
          <a:lstStyle/>
          <a:p>
            <a:r>
              <a:rPr lang="en-US" noProof="0" dirty="0">
                <a:solidFill>
                  <a:schemeClr val="accent6">
                    <a:lumMod val="75000"/>
                  </a:schemeClr>
                </a:solidFill>
              </a:rPr>
              <a:t>Pablo Ubilla Pavez</a:t>
            </a:r>
            <a:r>
              <a:rPr lang="en-US" noProof="0" dirty="0"/>
              <a:t>, </a:t>
            </a:r>
            <a:r>
              <a:rPr lang="en-US" noProof="0" dirty="0">
                <a:solidFill>
                  <a:schemeClr val="accent2">
                    <a:lumMod val="50000"/>
                  </a:schemeClr>
                </a:solidFill>
              </a:rPr>
              <a:t>Christophe Botella</a:t>
            </a:r>
            <a:r>
              <a:rPr lang="en-US" dirty="0"/>
              <a:t>, </a:t>
            </a:r>
            <a:r>
              <a:rPr lang="en-US" dirty="0">
                <a:solidFill>
                  <a:schemeClr val="accent2">
                    <a:lumMod val="50000"/>
                  </a:schemeClr>
                </a:solidFill>
              </a:rPr>
              <a:t>Diego Marcos</a:t>
            </a:r>
            <a:endParaRPr lang="en-US" noProof="0" dirty="0">
              <a:solidFill>
                <a:schemeClr val="accent2">
                  <a:lumMod val="50000"/>
                </a:schemeClr>
              </a:solidFill>
            </a:endParaRPr>
          </a:p>
        </p:txBody>
      </p:sp>
      <p:sp>
        <p:nvSpPr>
          <p:cNvPr id="6" name="TextBox 5">
            <a:extLst>
              <a:ext uri="{FF2B5EF4-FFF2-40B4-BE49-F238E27FC236}">
                <a16:creationId xmlns:a16="http://schemas.microsoft.com/office/drawing/2014/main" id="{4CC6A61F-617E-F349-83C3-F2AEDCDBF316}"/>
              </a:ext>
            </a:extLst>
          </p:cNvPr>
          <p:cNvSpPr txBox="1"/>
          <p:nvPr/>
        </p:nvSpPr>
        <p:spPr>
          <a:xfrm>
            <a:off x="4664550" y="6325907"/>
            <a:ext cx="2862900" cy="369332"/>
          </a:xfrm>
          <a:prstGeom prst="rect">
            <a:avLst/>
          </a:prstGeom>
          <a:noFill/>
        </p:spPr>
        <p:txBody>
          <a:bodyPr wrap="none" rtlCol="0">
            <a:spAutoFit/>
          </a:bodyPr>
          <a:lstStyle/>
          <a:p>
            <a:r>
              <a:rPr lang="en-FR" dirty="0"/>
              <a:t>pablo.ubilla-pavez@inria.fr</a:t>
            </a:r>
          </a:p>
        </p:txBody>
      </p:sp>
      <p:pic>
        <p:nvPicPr>
          <p:cNvPr id="8" name="Picture 7" descr="World Biodiversity Forum">
            <a:extLst>
              <a:ext uri="{FF2B5EF4-FFF2-40B4-BE49-F238E27FC236}">
                <a16:creationId xmlns:a16="http://schemas.microsoft.com/office/drawing/2014/main" id="{8151EF21-44F9-6125-BC84-8A0FB2FDB200}"/>
              </a:ext>
            </a:extLst>
          </p:cNvPr>
          <p:cNvPicPr>
            <a:picLocks noChangeAspect="1"/>
          </p:cNvPicPr>
          <p:nvPr/>
        </p:nvPicPr>
        <p:blipFill>
          <a:blip r:embed="rId3"/>
          <a:stretch>
            <a:fillRect/>
          </a:stretch>
        </p:blipFill>
        <p:spPr>
          <a:xfrm>
            <a:off x="5319072" y="526040"/>
            <a:ext cx="1574800" cy="952500"/>
          </a:xfrm>
          <a:prstGeom prst="rect">
            <a:avLst/>
          </a:prstGeom>
        </p:spPr>
      </p:pic>
      <p:grpSp>
        <p:nvGrpSpPr>
          <p:cNvPr id="18" name="Group 17">
            <a:extLst>
              <a:ext uri="{FF2B5EF4-FFF2-40B4-BE49-F238E27FC236}">
                <a16:creationId xmlns:a16="http://schemas.microsoft.com/office/drawing/2014/main" id="{F9700700-2A2B-2A27-B7F8-412F92C6BC21}"/>
              </a:ext>
            </a:extLst>
          </p:cNvPr>
          <p:cNvGrpSpPr/>
          <p:nvPr/>
        </p:nvGrpSpPr>
        <p:grpSpPr>
          <a:xfrm>
            <a:off x="1075463" y="5326399"/>
            <a:ext cx="10041074" cy="891346"/>
            <a:chOff x="1098552" y="5326399"/>
            <a:chExt cx="10041074" cy="891346"/>
          </a:xfrm>
        </p:grpSpPr>
        <p:pic>
          <p:nvPicPr>
            <p:cNvPr id="13" name="Picture 12">
              <a:extLst>
                <a:ext uri="{FF2B5EF4-FFF2-40B4-BE49-F238E27FC236}">
                  <a16:creationId xmlns:a16="http://schemas.microsoft.com/office/drawing/2014/main" id="{6AA36853-645D-0DB1-0AC4-9378B8D315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552" y="5327572"/>
              <a:ext cx="2451100" cy="889000"/>
            </a:xfrm>
            <a:prstGeom prst="rect">
              <a:avLst/>
            </a:prstGeom>
          </p:spPr>
        </p:pic>
        <p:pic>
          <p:nvPicPr>
            <p:cNvPr id="15" name="Picture 14">
              <a:extLst>
                <a:ext uri="{FF2B5EF4-FFF2-40B4-BE49-F238E27FC236}">
                  <a16:creationId xmlns:a16="http://schemas.microsoft.com/office/drawing/2014/main" id="{0EA51322-EEAD-D3C7-70D9-296EDE6A58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2808" y="5343469"/>
              <a:ext cx="2452562" cy="857206"/>
            </a:xfrm>
            <a:prstGeom prst="rect">
              <a:avLst/>
            </a:prstGeom>
          </p:spPr>
        </p:pic>
        <p:pic>
          <p:nvPicPr>
            <p:cNvPr id="17" name="Picture 16">
              <a:extLst>
                <a:ext uri="{FF2B5EF4-FFF2-40B4-BE49-F238E27FC236}">
                  <a16:creationId xmlns:a16="http://schemas.microsoft.com/office/drawing/2014/main" id="{47555DAC-F7A7-759E-DD95-2DFD8889F987}"/>
                </a:ext>
              </a:extLst>
            </p:cNvPr>
            <p:cNvPicPr>
              <a:picLocks noChangeAspect="1"/>
            </p:cNvPicPr>
            <p:nvPr/>
          </p:nvPicPr>
          <p:blipFill>
            <a:blip r:embed="rId6">
              <a:extLst>
                <a:ext uri="{28A0092B-C50C-407E-A947-70E740481C1C}">
                  <a14:useLocalDpi xmlns:a14="http://schemas.microsoft.com/office/drawing/2010/main" val="0"/>
                </a:ext>
              </a:extLst>
            </a:blip>
            <a:srcRect l="8641" t="19027" r="6186" b="19027"/>
            <a:stretch>
              <a:fillRect/>
            </a:stretch>
          </p:blipFill>
          <p:spPr>
            <a:xfrm>
              <a:off x="8688526" y="5326399"/>
              <a:ext cx="2451100" cy="891346"/>
            </a:xfrm>
            <a:prstGeom prst="rect">
              <a:avLst/>
            </a:prstGeom>
          </p:spPr>
        </p:pic>
      </p:grpSp>
    </p:spTree>
    <p:extLst>
      <p:ext uri="{BB962C8B-B14F-4D97-AF65-F5344CB8AC3E}">
        <p14:creationId xmlns:p14="http://schemas.microsoft.com/office/powerpoint/2010/main" val="2978223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553330-3FCD-EF27-05A5-FCC306EB61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729" y="1586500"/>
            <a:ext cx="7772400" cy="5492373"/>
          </a:xfrm>
          <a:prstGeom prst="rect">
            <a:avLst/>
          </a:prstGeom>
        </p:spPr>
      </p:pic>
      <mc:AlternateContent xmlns:mc="http://schemas.openxmlformats.org/markup-compatibility/2006">
        <mc:Choice xmlns:a14="http://schemas.microsoft.com/office/drawing/2010/main" Requires="a14">
          <p:sp>
            <p:nvSpPr>
              <p:cNvPr id="5" name="Rectangle 4">
                <a:extLst>
                  <a:ext uri="{FF2B5EF4-FFF2-40B4-BE49-F238E27FC236}">
                    <a16:creationId xmlns:a16="http://schemas.microsoft.com/office/drawing/2014/main" id="{0CFD5447-D348-339C-5B7F-19E4F359BF11}"/>
                  </a:ext>
                </a:extLst>
              </p:cNvPr>
              <p:cNvSpPr/>
              <p:nvPr/>
            </p:nvSpPr>
            <p:spPr>
              <a:xfrm>
                <a:off x="1274618" y="1237117"/>
                <a:ext cx="9642764" cy="1019549"/>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a:p>
                <a:pPr algn="ctr"/>
                <a:r>
                  <a:rPr lang="en-US" sz="2400" dirty="0">
                    <a:solidFill>
                      <a:schemeClr val="tx1"/>
                    </a:solidFill>
                  </a:rPr>
                  <a:t>Learn a mapping function </a:t>
                </a:r>
                <a14:m>
                  <m:oMath xmlns:m="http://schemas.openxmlformats.org/officeDocument/2006/math">
                    <m:r>
                      <a:rPr lang="en-US" sz="2400" i="1" smtClean="0">
                        <a:solidFill>
                          <a:schemeClr val="accent1"/>
                        </a:solidFill>
                        <a:latin typeface="Cambria Math" panose="02040503050406030204" pitchFamily="18" charset="0"/>
                      </a:rPr>
                      <m:t>𝑓</m:t>
                    </m:r>
                  </m:oMath>
                </a14:m>
                <a:r>
                  <a:rPr lang="en-US" sz="2400" dirty="0">
                    <a:solidFill>
                      <a:schemeClr val="tx1"/>
                    </a:solidFill>
                  </a:rPr>
                  <a:t> from environmental covariates </a:t>
                </a:r>
                <a14:m>
                  <m:oMath xmlns:m="http://schemas.openxmlformats.org/officeDocument/2006/math">
                    <m:r>
                      <a:rPr lang="en-US" sz="2400" b="1" i="1" smtClean="0">
                        <a:solidFill>
                          <a:schemeClr val="accent1"/>
                        </a:solidFill>
                        <a:latin typeface="Cambria Math" panose="02040503050406030204" pitchFamily="18" charset="0"/>
                      </a:rPr>
                      <m:t>𝒙</m:t>
                    </m:r>
                  </m:oMath>
                </a14:m>
                <a:r>
                  <a:rPr lang="en-US" sz="2400" dirty="0">
                    <a:solidFill>
                      <a:schemeClr val="tx1"/>
                    </a:solidFill>
                  </a:rPr>
                  <a:t> to a species response </a:t>
                </a:r>
                <a14:m>
                  <m:oMath xmlns:m="http://schemas.openxmlformats.org/officeDocument/2006/math">
                    <m:r>
                      <a:rPr lang="en-US" sz="2400" b="1" i="1" smtClean="0">
                        <a:solidFill>
                          <a:schemeClr val="accent1"/>
                        </a:solidFill>
                        <a:latin typeface="Cambria Math" panose="02040503050406030204" pitchFamily="18" charset="0"/>
                      </a:rPr>
                      <m:t>𝒚</m:t>
                    </m:r>
                  </m:oMath>
                </a14:m>
                <a:endParaRPr lang="en-US" sz="2400" dirty="0">
                  <a:solidFill>
                    <a:schemeClr val="tx1"/>
                  </a:solidFill>
                </a:endParaRPr>
              </a:p>
              <a:p>
                <a:pPr algn="ctr"/>
                <a:endParaRPr lang="en-FR" dirty="0"/>
              </a:p>
            </p:txBody>
          </p:sp>
        </mc:Choice>
        <mc:Fallback>
          <p:sp>
            <p:nvSpPr>
              <p:cNvPr id="5" name="Rectangle 4">
                <a:extLst>
                  <a:ext uri="{FF2B5EF4-FFF2-40B4-BE49-F238E27FC236}">
                    <a16:creationId xmlns:a16="http://schemas.microsoft.com/office/drawing/2014/main" id="{0CFD5447-D348-339C-5B7F-19E4F359BF11}"/>
                  </a:ext>
                </a:extLst>
              </p:cNvPr>
              <p:cNvSpPr>
                <a:spLocks noRot="1" noChangeAspect="1" noMove="1" noResize="1" noEditPoints="1" noAdjustHandles="1" noChangeArrowheads="1" noChangeShapeType="1" noTextEdit="1"/>
              </p:cNvSpPr>
              <p:nvPr/>
            </p:nvSpPr>
            <p:spPr>
              <a:xfrm>
                <a:off x="1274618" y="1237117"/>
                <a:ext cx="9642764" cy="1019549"/>
              </a:xfrm>
              <a:prstGeom prst="rect">
                <a:avLst/>
              </a:prstGeom>
              <a:blipFill>
                <a:blip r:embed="rId4"/>
                <a:stretch>
                  <a:fillRect b="-9877"/>
                </a:stretch>
              </a:blipFill>
              <a:ln>
                <a:noFill/>
              </a:ln>
            </p:spPr>
            <p:txBody>
              <a:bodyPr/>
              <a:lstStyle/>
              <a:p>
                <a:r>
                  <a:rPr lang="en-FR">
                    <a:noFill/>
                  </a:rPr>
                  <a:t> </a:t>
                </a:r>
              </a:p>
            </p:txBody>
          </p:sp>
        </mc:Fallback>
      </mc:AlternateContent>
      <p:sp>
        <p:nvSpPr>
          <p:cNvPr id="4" name="AutoShape 2" descr="Species distribution models (SDMs) are a family of algorithms designed to infer the distributions of species from the association between biodiversity data (top‐left) and environmental gradients (bottom‐left). In the proposed example, a plant species (yellow flower) inhabits forests at higher elevations. A typical SDM could be used to predict the probability of occurrence of this species (bottom‐right) based on temperature, precipitation, and forest cover, as well as the importance of these factors in explaining its distribution, outlining its ‘realized niche’ (top‐right).">
            <a:extLst>
              <a:ext uri="{FF2B5EF4-FFF2-40B4-BE49-F238E27FC236}">
                <a16:creationId xmlns:a16="http://schemas.microsoft.com/office/drawing/2014/main" id="{A67763D6-5769-A490-0C02-D68FDFFC1E90}"/>
              </a:ext>
            </a:extLst>
          </p:cNvPr>
          <p:cNvSpPr>
            <a:spLocks noChangeAspect="1" noChangeArrowheads="1"/>
          </p:cNvSpPr>
          <p:nvPr/>
        </p:nvSpPr>
        <p:spPr bwMode="auto">
          <a:xfrm>
            <a:off x="6502214" y="2806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noProof="0" dirty="0"/>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F1D49D54-E24D-17F3-F51A-AB22C4D0D710}"/>
                  </a:ext>
                </a:extLst>
              </p:cNvPr>
              <p:cNvSpPr txBox="1"/>
              <p:nvPr/>
            </p:nvSpPr>
            <p:spPr>
              <a:xfrm rot="16200000">
                <a:off x="1698777" y="3178006"/>
                <a:ext cx="1832360" cy="646331"/>
              </a:xfrm>
              <a:prstGeom prst="rect">
                <a:avLst/>
              </a:prstGeom>
              <a:noFill/>
            </p:spPr>
            <p:txBody>
              <a:bodyPr wrap="none" rtlCol="0">
                <a:spAutoFit/>
              </a:bodyPr>
              <a:lstStyle/>
              <a:p>
                <a:pPr algn="ctr"/>
                <a:r>
                  <a:rPr lang="en-US" noProof="0" dirty="0"/>
                  <a:t>Species </a:t>
                </a:r>
              </a:p>
              <a:p>
                <a:pPr algn="ctr"/>
                <a:r>
                  <a:rPr lang="en-US" noProof="0" dirty="0"/>
                  <a:t>Observations (</a:t>
                </a:r>
                <a14:m>
                  <m:oMath xmlns:m="http://schemas.openxmlformats.org/officeDocument/2006/math">
                    <m:r>
                      <a:rPr lang="en-US" b="1" i="1" noProof="0" smtClean="0">
                        <a:solidFill>
                          <a:schemeClr val="accent2">
                            <a:lumMod val="75000"/>
                          </a:schemeClr>
                        </a:solidFill>
                        <a:latin typeface="Cambria Math" panose="02040503050406030204" pitchFamily="18" charset="0"/>
                      </a:rPr>
                      <m:t>𝒚</m:t>
                    </m:r>
                  </m:oMath>
                </a14:m>
                <a:r>
                  <a:rPr lang="en-US" noProof="0" dirty="0"/>
                  <a:t>)</a:t>
                </a:r>
              </a:p>
            </p:txBody>
          </p:sp>
        </mc:Choice>
        <mc:Fallback>
          <p:sp>
            <p:nvSpPr>
              <p:cNvPr id="10" name="TextBox 9">
                <a:extLst>
                  <a:ext uri="{FF2B5EF4-FFF2-40B4-BE49-F238E27FC236}">
                    <a16:creationId xmlns:a16="http://schemas.microsoft.com/office/drawing/2014/main" id="{F1D49D54-E24D-17F3-F51A-AB22C4D0D710}"/>
                  </a:ext>
                </a:extLst>
              </p:cNvPr>
              <p:cNvSpPr txBox="1">
                <a:spLocks noRot="1" noChangeAspect="1" noMove="1" noResize="1" noEditPoints="1" noAdjustHandles="1" noChangeArrowheads="1" noChangeShapeType="1" noTextEdit="1"/>
              </p:cNvSpPr>
              <p:nvPr/>
            </p:nvSpPr>
            <p:spPr>
              <a:xfrm rot="16200000">
                <a:off x="1698777" y="3178006"/>
                <a:ext cx="1832360" cy="646331"/>
              </a:xfrm>
              <a:prstGeom prst="rect">
                <a:avLst/>
              </a:prstGeom>
              <a:blipFill>
                <a:blip r:embed="rId5"/>
                <a:stretch>
                  <a:fillRect l="-3846" t="-2069" r="-13462" b="-2759"/>
                </a:stretch>
              </a:blipFill>
            </p:spPr>
            <p:txBody>
              <a:bodyPr/>
              <a:lstStyle/>
              <a:p>
                <a:r>
                  <a:rPr lang="en-FR">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B281C75D-2C5C-5236-27BF-060771C68A70}"/>
                  </a:ext>
                </a:extLst>
              </p:cNvPr>
              <p:cNvSpPr txBox="1"/>
              <p:nvPr/>
            </p:nvSpPr>
            <p:spPr>
              <a:xfrm rot="16200000">
                <a:off x="1134880" y="5221177"/>
                <a:ext cx="1626984" cy="646331"/>
              </a:xfrm>
              <a:prstGeom prst="rect">
                <a:avLst/>
              </a:prstGeom>
              <a:noFill/>
            </p:spPr>
            <p:txBody>
              <a:bodyPr wrap="none" rtlCol="0">
                <a:spAutoFit/>
              </a:bodyPr>
              <a:lstStyle/>
              <a:p>
                <a:pPr algn="ctr"/>
                <a:r>
                  <a:rPr lang="en-US" noProof="0" dirty="0"/>
                  <a:t>Environmental</a:t>
                </a:r>
              </a:p>
              <a:p>
                <a:pPr algn="ctr"/>
                <a:r>
                  <a:rPr lang="en-US" noProof="0" dirty="0"/>
                  <a:t>Covariates (</a:t>
                </a:r>
                <a14:m>
                  <m:oMath xmlns:m="http://schemas.openxmlformats.org/officeDocument/2006/math">
                    <m:r>
                      <a:rPr lang="en-US" b="1" i="1" noProof="0" smtClean="0">
                        <a:solidFill>
                          <a:schemeClr val="accent2">
                            <a:lumMod val="75000"/>
                          </a:schemeClr>
                        </a:solidFill>
                        <a:latin typeface="Cambria Math" panose="02040503050406030204" pitchFamily="18" charset="0"/>
                      </a:rPr>
                      <m:t>𝒙</m:t>
                    </m:r>
                  </m:oMath>
                </a14:m>
                <a:r>
                  <a:rPr lang="en-US" noProof="0" dirty="0"/>
                  <a:t>)</a:t>
                </a:r>
              </a:p>
            </p:txBody>
          </p:sp>
        </mc:Choice>
        <mc:Fallback>
          <p:sp>
            <p:nvSpPr>
              <p:cNvPr id="13" name="TextBox 12">
                <a:extLst>
                  <a:ext uri="{FF2B5EF4-FFF2-40B4-BE49-F238E27FC236}">
                    <a16:creationId xmlns:a16="http://schemas.microsoft.com/office/drawing/2014/main" id="{B281C75D-2C5C-5236-27BF-060771C68A70}"/>
                  </a:ext>
                </a:extLst>
              </p:cNvPr>
              <p:cNvSpPr txBox="1">
                <a:spLocks noRot="1" noChangeAspect="1" noMove="1" noResize="1" noEditPoints="1" noAdjustHandles="1" noChangeArrowheads="1" noChangeShapeType="1" noTextEdit="1"/>
              </p:cNvSpPr>
              <p:nvPr/>
            </p:nvSpPr>
            <p:spPr>
              <a:xfrm rot="16200000">
                <a:off x="1134880" y="5221177"/>
                <a:ext cx="1626984" cy="646331"/>
              </a:xfrm>
              <a:prstGeom prst="rect">
                <a:avLst/>
              </a:prstGeom>
              <a:blipFill>
                <a:blip r:embed="rId6"/>
                <a:stretch>
                  <a:fillRect l="-5769" t="-2326" r="-11538" b="-3101"/>
                </a:stretch>
              </a:blipFill>
            </p:spPr>
            <p:txBody>
              <a:bodyPr/>
              <a:lstStyle/>
              <a:p>
                <a:r>
                  <a:rPr lang="en-FR">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0964DBBD-9D86-B43E-6370-A5ADA9C22AE8}"/>
                  </a:ext>
                </a:extLst>
              </p:cNvPr>
              <p:cNvSpPr txBox="1"/>
              <p:nvPr/>
            </p:nvSpPr>
            <p:spPr>
              <a:xfrm>
                <a:off x="5113725" y="3089981"/>
                <a:ext cx="2097227" cy="461665"/>
              </a:xfrm>
              <a:prstGeom prst="rect">
                <a:avLst/>
              </a:prstGeom>
              <a:noFill/>
            </p:spPr>
            <p:txBody>
              <a:bodyPr wrap="square" rtlCol="0">
                <a:spAutoFit/>
              </a:bodyPr>
              <a:lstStyle/>
              <a:p>
                <a:r>
                  <a:rPr lang="en-US" sz="2400" noProof="0" dirty="0"/>
                  <a:t>Train </a:t>
                </a:r>
                <a14:m>
                  <m:oMath xmlns:m="http://schemas.openxmlformats.org/officeDocument/2006/math">
                    <m:r>
                      <a:rPr lang="en-US" sz="2400" b="0" i="1" noProof="0" smtClean="0">
                        <a:solidFill>
                          <a:schemeClr val="accent2">
                            <a:lumMod val="75000"/>
                          </a:schemeClr>
                        </a:solidFill>
                        <a:latin typeface="Cambria Math" panose="02040503050406030204" pitchFamily="18" charset="0"/>
                      </a:rPr>
                      <m:t>𝑓</m:t>
                    </m:r>
                    <m:d>
                      <m:dPr>
                        <m:ctrlPr>
                          <a:rPr lang="en-US" sz="2400" b="0" i="1" noProof="0" smtClean="0">
                            <a:solidFill>
                              <a:schemeClr val="accent2">
                                <a:lumMod val="75000"/>
                              </a:schemeClr>
                            </a:solidFill>
                            <a:latin typeface="Cambria Math" panose="02040503050406030204" pitchFamily="18" charset="0"/>
                          </a:rPr>
                        </m:ctrlPr>
                      </m:dPr>
                      <m:e>
                        <m:r>
                          <a:rPr lang="en-US" sz="2400" b="1" i="1" noProof="0" smtClean="0">
                            <a:solidFill>
                              <a:schemeClr val="accent2">
                                <a:lumMod val="75000"/>
                              </a:schemeClr>
                            </a:solidFill>
                            <a:latin typeface="Cambria Math" panose="02040503050406030204" pitchFamily="18" charset="0"/>
                          </a:rPr>
                          <m:t>𝒙</m:t>
                        </m:r>
                      </m:e>
                    </m:d>
                    <m:r>
                      <a:rPr lang="en-US" sz="2400" b="0" i="1" noProof="0" smtClean="0">
                        <a:solidFill>
                          <a:schemeClr val="accent2">
                            <a:lumMod val="75000"/>
                          </a:schemeClr>
                        </a:solidFill>
                        <a:latin typeface="Cambria Math" panose="02040503050406030204" pitchFamily="18" charset="0"/>
                      </a:rPr>
                      <m:t>=</m:t>
                    </m:r>
                    <m:acc>
                      <m:accPr>
                        <m:chr m:val="̂"/>
                        <m:ctrlPr>
                          <a:rPr lang="en-US" sz="2400" b="0" i="1" noProof="0" smtClean="0">
                            <a:solidFill>
                              <a:schemeClr val="accent2">
                                <a:lumMod val="75000"/>
                              </a:schemeClr>
                            </a:solidFill>
                            <a:latin typeface="Cambria Math" panose="02040503050406030204" pitchFamily="18" charset="0"/>
                          </a:rPr>
                        </m:ctrlPr>
                      </m:accPr>
                      <m:e>
                        <m:r>
                          <a:rPr lang="en-US" sz="2400" b="1" i="1" noProof="0" smtClean="0">
                            <a:solidFill>
                              <a:schemeClr val="accent2">
                                <a:lumMod val="75000"/>
                              </a:schemeClr>
                            </a:solidFill>
                            <a:latin typeface="Cambria Math" panose="02040503050406030204" pitchFamily="18" charset="0"/>
                          </a:rPr>
                          <m:t>𝒚</m:t>
                        </m:r>
                      </m:e>
                    </m:acc>
                  </m:oMath>
                </a14:m>
                <a:endParaRPr lang="en-US" sz="2400" noProof="0" dirty="0"/>
              </a:p>
            </p:txBody>
          </p:sp>
        </mc:Choice>
        <mc:Fallback>
          <p:sp>
            <p:nvSpPr>
              <p:cNvPr id="14" name="TextBox 13">
                <a:extLst>
                  <a:ext uri="{FF2B5EF4-FFF2-40B4-BE49-F238E27FC236}">
                    <a16:creationId xmlns:a16="http://schemas.microsoft.com/office/drawing/2014/main" id="{0964DBBD-9D86-B43E-6370-A5ADA9C22AE8}"/>
                  </a:ext>
                </a:extLst>
              </p:cNvPr>
              <p:cNvSpPr txBox="1">
                <a:spLocks noRot="1" noChangeAspect="1" noMove="1" noResize="1" noEditPoints="1" noAdjustHandles="1" noChangeArrowheads="1" noChangeShapeType="1" noTextEdit="1"/>
              </p:cNvSpPr>
              <p:nvPr/>
            </p:nvSpPr>
            <p:spPr>
              <a:xfrm>
                <a:off x="5113725" y="3089981"/>
                <a:ext cx="2097227" cy="461665"/>
              </a:xfrm>
              <a:prstGeom prst="rect">
                <a:avLst/>
              </a:prstGeom>
              <a:blipFill>
                <a:blip r:embed="rId7"/>
                <a:stretch>
                  <a:fillRect l="-4217" t="-10811" b="-29730"/>
                </a:stretch>
              </a:blipFill>
            </p:spPr>
            <p:txBody>
              <a:bodyPr/>
              <a:lstStyle/>
              <a:p>
                <a:r>
                  <a:rPr lang="en-FR">
                    <a:noFill/>
                  </a:rPr>
                  <a:t> </a:t>
                </a:r>
              </a:p>
            </p:txBody>
          </p:sp>
        </mc:Fallback>
      </mc:AlternateContent>
      <p:sp>
        <p:nvSpPr>
          <p:cNvPr id="15" name="TextBox 14">
            <a:extLst>
              <a:ext uri="{FF2B5EF4-FFF2-40B4-BE49-F238E27FC236}">
                <a16:creationId xmlns:a16="http://schemas.microsoft.com/office/drawing/2014/main" id="{5B7D4B7D-7432-0135-854D-472315436E85}"/>
              </a:ext>
            </a:extLst>
          </p:cNvPr>
          <p:cNvSpPr txBox="1"/>
          <p:nvPr/>
        </p:nvSpPr>
        <p:spPr>
          <a:xfrm>
            <a:off x="2802211" y="4510188"/>
            <a:ext cx="897169" cy="307777"/>
          </a:xfrm>
          <a:prstGeom prst="rect">
            <a:avLst/>
          </a:prstGeom>
          <a:noFill/>
        </p:spPr>
        <p:txBody>
          <a:bodyPr wrap="none" rtlCol="0">
            <a:spAutoFit/>
          </a:bodyPr>
          <a:lstStyle/>
          <a:p>
            <a:r>
              <a:rPr lang="en-US" sz="1400" i="1" noProof="0" dirty="0"/>
              <a:t>Elevation</a:t>
            </a:r>
          </a:p>
        </p:txBody>
      </p:sp>
      <p:sp>
        <p:nvSpPr>
          <p:cNvPr id="17" name="TextBox 16">
            <a:extLst>
              <a:ext uri="{FF2B5EF4-FFF2-40B4-BE49-F238E27FC236}">
                <a16:creationId xmlns:a16="http://schemas.microsoft.com/office/drawing/2014/main" id="{39471BCB-C1F6-E580-A4D2-E7F61290673F}"/>
              </a:ext>
            </a:extLst>
          </p:cNvPr>
          <p:cNvSpPr txBox="1"/>
          <p:nvPr/>
        </p:nvSpPr>
        <p:spPr>
          <a:xfrm>
            <a:off x="4216690" y="4690235"/>
            <a:ext cx="1157561" cy="307777"/>
          </a:xfrm>
          <a:prstGeom prst="rect">
            <a:avLst/>
          </a:prstGeom>
          <a:noFill/>
        </p:spPr>
        <p:txBody>
          <a:bodyPr wrap="none" rtlCol="0">
            <a:spAutoFit/>
          </a:bodyPr>
          <a:lstStyle/>
          <a:p>
            <a:r>
              <a:rPr lang="en-US" sz="1400" i="1" noProof="0" dirty="0"/>
              <a:t>Temperature</a:t>
            </a:r>
          </a:p>
        </p:txBody>
      </p:sp>
      <p:sp>
        <p:nvSpPr>
          <p:cNvPr id="18" name="TextBox 17">
            <a:extLst>
              <a:ext uri="{FF2B5EF4-FFF2-40B4-BE49-F238E27FC236}">
                <a16:creationId xmlns:a16="http://schemas.microsoft.com/office/drawing/2014/main" id="{1E608EE3-9F61-4394-7A92-F25F7E829F71}"/>
              </a:ext>
            </a:extLst>
          </p:cNvPr>
          <p:cNvSpPr txBox="1"/>
          <p:nvPr/>
        </p:nvSpPr>
        <p:spPr>
          <a:xfrm>
            <a:off x="2701648" y="6363097"/>
            <a:ext cx="1166025" cy="307777"/>
          </a:xfrm>
          <a:prstGeom prst="rect">
            <a:avLst/>
          </a:prstGeom>
          <a:noFill/>
        </p:spPr>
        <p:txBody>
          <a:bodyPr wrap="none" rtlCol="0">
            <a:spAutoFit/>
          </a:bodyPr>
          <a:lstStyle/>
          <a:p>
            <a:r>
              <a:rPr lang="en-US" sz="1400" i="1" noProof="0" dirty="0"/>
              <a:t>Precipitation</a:t>
            </a:r>
          </a:p>
        </p:txBody>
      </p:sp>
      <p:sp>
        <p:nvSpPr>
          <p:cNvPr id="19" name="TextBox 18">
            <a:extLst>
              <a:ext uri="{FF2B5EF4-FFF2-40B4-BE49-F238E27FC236}">
                <a16:creationId xmlns:a16="http://schemas.microsoft.com/office/drawing/2014/main" id="{DC3F2D12-6407-11BF-16B7-F911FA855448}"/>
              </a:ext>
            </a:extLst>
          </p:cNvPr>
          <p:cNvSpPr txBox="1"/>
          <p:nvPr/>
        </p:nvSpPr>
        <p:spPr>
          <a:xfrm>
            <a:off x="7420382" y="5081226"/>
            <a:ext cx="2663165" cy="369332"/>
          </a:xfrm>
          <a:prstGeom prst="rect">
            <a:avLst/>
          </a:prstGeom>
          <a:noFill/>
        </p:spPr>
        <p:txBody>
          <a:bodyPr wrap="none" rtlCol="0">
            <a:spAutoFit/>
          </a:bodyPr>
          <a:lstStyle/>
          <a:p>
            <a:r>
              <a:rPr lang="en-US" noProof="0" dirty="0"/>
              <a:t>Species distribution map</a:t>
            </a:r>
          </a:p>
        </p:txBody>
      </p:sp>
      <p:sp>
        <p:nvSpPr>
          <p:cNvPr id="7" name="Snip Same-side Corner of Rectangle 6">
            <a:extLst>
              <a:ext uri="{FF2B5EF4-FFF2-40B4-BE49-F238E27FC236}">
                <a16:creationId xmlns:a16="http://schemas.microsoft.com/office/drawing/2014/main" id="{45A76079-1B68-F709-BD89-D904E662590E}"/>
              </a:ext>
            </a:extLst>
          </p:cNvPr>
          <p:cNvSpPr/>
          <p:nvPr/>
        </p:nvSpPr>
        <p:spPr>
          <a:xfrm>
            <a:off x="1274618" y="413902"/>
            <a:ext cx="9642764" cy="858198"/>
          </a:xfrm>
          <a:prstGeom prst="snip2SameRect">
            <a:avLst/>
          </a:prstGeom>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FR" sz="4000" dirty="0"/>
              <a:t>Species Distribution Model</a:t>
            </a:r>
          </a:p>
        </p:txBody>
      </p:sp>
      <p:sp>
        <p:nvSpPr>
          <p:cNvPr id="11" name="Right Arrow 10">
            <a:extLst>
              <a:ext uri="{FF2B5EF4-FFF2-40B4-BE49-F238E27FC236}">
                <a16:creationId xmlns:a16="http://schemas.microsoft.com/office/drawing/2014/main" id="{020E5545-2607-771A-0113-D8945BA560A6}"/>
              </a:ext>
            </a:extLst>
          </p:cNvPr>
          <p:cNvSpPr/>
          <p:nvPr/>
        </p:nvSpPr>
        <p:spPr>
          <a:xfrm>
            <a:off x="5642573" y="3819110"/>
            <a:ext cx="1373849" cy="6028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
        <p:nvSpPr>
          <p:cNvPr id="16" name="TextBox 15">
            <a:extLst>
              <a:ext uri="{FF2B5EF4-FFF2-40B4-BE49-F238E27FC236}">
                <a16:creationId xmlns:a16="http://schemas.microsoft.com/office/drawing/2014/main" id="{A96CD24B-001E-1F32-64A7-98DFE6E1880D}"/>
              </a:ext>
            </a:extLst>
          </p:cNvPr>
          <p:cNvSpPr txBox="1"/>
          <p:nvPr/>
        </p:nvSpPr>
        <p:spPr>
          <a:xfrm>
            <a:off x="4824459" y="6193245"/>
            <a:ext cx="1151149" cy="307777"/>
          </a:xfrm>
          <a:prstGeom prst="rect">
            <a:avLst/>
          </a:prstGeom>
          <a:noFill/>
        </p:spPr>
        <p:txBody>
          <a:bodyPr wrap="none" rtlCol="0">
            <a:spAutoFit/>
          </a:bodyPr>
          <a:lstStyle/>
          <a:p>
            <a:r>
              <a:rPr lang="en-US" sz="1400" i="1" noProof="0" dirty="0"/>
              <a:t>Cloud Cover</a:t>
            </a:r>
          </a:p>
        </p:txBody>
      </p:sp>
      <p:sp>
        <p:nvSpPr>
          <p:cNvPr id="2" name="Slide Number Placeholder 5">
            <a:extLst>
              <a:ext uri="{FF2B5EF4-FFF2-40B4-BE49-F238E27FC236}">
                <a16:creationId xmlns:a16="http://schemas.microsoft.com/office/drawing/2014/main" id="{AEA85702-7A28-4BD6-03AE-AC51E22E02B4}"/>
              </a:ext>
            </a:extLst>
          </p:cNvPr>
          <p:cNvSpPr>
            <a:spLocks noGrp="1"/>
          </p:cNvSpPr>
          <p:nvPr>
            <p:ph type="sldNum" sz="quarter" idx="12"/>
          </p:nvPr>
        </p:nvSpPr>
        <p:spPr>
          <a:xfrm>
            <a:off x="8610600" y="6356350"/>
            <a:ext cx="2743200" cy="365125"/>
          </a:xfrm>
        </p:spPr>
        <p:txBody>
          <a:bodyPr/>
          <a:lstStyle/>
          <a:p>
            <a:fld id="{41B74AA9-3598-457C-B1B2-1C99F315C63A}" type="slidenum">
              <a:rPr lang="en-GB" smtClean="0"/>
              <a:t>1</a:t>
            </a:fld>
            <a:endParaRPr lang="en-GB" dirty="0"/>
          </a:p>
        </p:txBody>
      </p:sp>
    </p:spTree>
    <p:extLst>
      <p:ext uri="{BB962C8B-B14F-4D97-AF65-F5344CB8AC3E}">
        <p14:creationId xmlns:p14="http://schemas.microsoft.com/office/powerpoint/2010/main" val="810335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F2979-694D-9907-6FB5-3BBF6D111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2A04FA-5B11-65AC-B1D1-2D06DB524FCD}"/>
              </a:ext>
            </a:extLst>
          </p:cNvPr>
          <p:cNvSpPr>
            <a:spLocks noGrp="1"/>
          </p:cNvSpPr>
          <p:nvPr>
            <p:ph type="title"/>
          </p:nvPr>
        </p:nvSpPr>
        <p:spPr/>
        <p:txBody>
          <a:bodyPr/>
          <a:lstStyle/>
          <a:p>
            <a:r>
              <a:rPr lang="en-US" noProof="0" dirty="0"/>
              <a:t>Deep Species Distribution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7EA710A-311E-990F-CD7D-447274427D84}"/>
                  </a:ext>
                </a:extLst>
              </p:cNvPr>
              <p:cNvSpPr>
                <a:spLocks noGrp="1"/>
              </p:cNvSpPr>
              <p:nvPr>
                <p:ph idx="1"/>
              </p:nvPr>
            </p:nvSpPr>
            <p:spPr>
              <a:xfrm>
                <a:off x="838199" y="1825625"/>
                <a:ext cx="9303327" cy="2179615"/>
              </a:xfrm>
            </p:spPr>
            <p:txBody>
              <a:bodyPr>
                <a:normAutofit/>
              </a:bodyPr>
              <a:lstStyle/>
              <a:p>
                <a:pPr marL="0" indent="0">
                  <a:buNone/>
                </a:pPr>
                <a:r>
                  <a:rPr lang="en-US" dirty="0"/>
                  <a:t>Function</a:t>
                </a:r>
                <a:r>
                  <a:rPr lang="en-US" dirty="0">
                    <a:solidFill>
                      <a:srgbClr val="4EA72E"/>
                    </a:solidFill>
                  </a:rPr>
                  <a:t> </a:t>
                </a:r>
                <a14:m>
                  <m:oMath xmlns:m="http://schemas.openxmlformats.org/officeDocument/2006/math">
                    <m:r>
                      <a:rPr lang="en-US" i="1" smtClean="0">
                        <a:solidFill>
                          <a:schemeClr val="accent1"/>
                        </a:solidFill>
                        <a:latin typeface="Cambria Math" panose="02040503050406030204" pitchFamily="18" charset="0"/>
                      </a:rPr>
                      <m:t>𝑓</m:t>
                    </m:r>
                  </m:oMath>
                </a14:m>
                <a:r>
                  <a:rPr lang="en-US" noProof="0" dirty="0"/>
                  <a:t> is a </a:t>
                </a:r>
                <a:r>
                  <a:rPr lang="en-US" noProof="0" dirty="0">
                    <a:solidFill>
                      <a:schemeClr val="accent6">
                        <a:lumMod val="75000"/>
                      </a:schemeClr>
                    </a:solidFill>
                  </a:rPr>
                  <a:t>Neural Network</a:t>
                </a:r>
              </a:p>
              <a:p>
                <a:pPr lvl="1"/>
                <a:r>
                  <a:rPr lang="en-US" noProof="0" dirty="0"/>
                  <a:t>Can learn </a:t>
                </a:r>
                <a:r>
                  <a:rPr lang="en-US" noProof="0" dirty="0">
                    <a:solidFill>
                      <a:schemeClr val="accent6">
                        <a:lumMod val="75000"/>
                      </a:schemeClr>
                    </a:solidFill>
                  </a:rPr>
                  <a:t>non-linear relationships</a:t>
                </a:r>
              </a:p>
              <a:p>
                <a:pPr lvl="1"/>
                <a:r>
                  <a:rPr lang="en-US" dirty="0"/>
                  <a:t>Can handle </a:t>
                </a:r>
                <a:r>
                  <a:rPr lang="en-US" dirty="0">
                    <a:solidFill>
                      <a:schemeClr val="accent6">
                        <a:lumMod val="75000"/>
                      </a:schemeClr>
                    </a:solidFill>
                  </a:rPr>
                  <a:t>multiple modalities</a:t>
                </a:r>
                <a:r>
                  <a:rPr lang="en-US" dirty="0">
                    <a:solidFill>
                      <a:schemeClr val="accent6">
                        <a:lumMod val="40000"/>
                        <a:lumOff val="60000"/>
                      </a:schemeClr>
                    </a:solidFill>
                  </a:rPr>
                  <a:t> </a:t>
                </a:r>
                <a:r>
                  <a:rPr lang="en-US" dirty="0"/>
                  <a:t>as input </a:t>
                </a:r>
              </a:p>
              <a:p>
                <a:pPr lvl="1"/>
                <a:r>
                  <a:rPr lang="en-US" dirty="0"/>
                  <a:t>Can learn </a:t>
                </a:r>
                <a:r>
                  <a:rPr lang="en-US" dirty="0">
                    <a:solidFill>
                      <a:schemeClr val="accent6">
                        <a:lumMod val="75000"/>
                      </a:schemeClr>
                    </a:solidFill>
                  </a:rPr>
                  <a:t>multiple species</a:t>
                </a:r>
                <a:r>
                  <a:rPr lang="en-US" dirty="0">
                    <a:solidFill>
                      <a:schemeClr val="accent6">
                        <a:lumMod val="40000"/>
                        <a:lumOff val="60000"/>
                      </a:schemeClr>
                    </a:solidFill>
                  </a:rPr>
                  <a:t> </a:t>
                </a:r>
                <a:r>
                  <a:rPr lang="en-US" dirty="0"/>
                  <a:t>at the same time</a:t>
                </a:r>
              </a:p>
              <a:p>
                <a:endParaRPr lang="en-US" noProof="0" dirty="0"/>
              </a:p>
            </p:txBody>
          </p:sp>
        </mc:Choice>
        <mc:Fallback xmlns="">
          <p:sp>
            <p:nvSpPr>
              <p:cNvPr id="3" name="Content Placeholder 2">
                <a:extLst>
                  <a:ext uri="{FF2B5EF4-FFF2-40B4-BE49-F238E27FC236}">
                    <a16:creationId xmlns:a16="http://schemas.microsoft.com/office/drawing/2014/main" id="{A7EA710A-311E-990F-CD7D-447274427D84}"/>
                  </a:ext>
                </a:extLst>
              </p:cNvPr>
              <p:cNvSpPr>
                <a:spLocks noGrp="1" noRot="1" noChangeAspect="1" noMove="1" noResize="1" noEditPoints="1" noAdjustHandles="1" noChangeArrowheads="1" noChangeShapeType="1" noTextEdit="1"/>
              </p:cNvSpPr>
              <p:nvPr>
                <p:ph idx="1"/>
              </p:nvPr>
            </p:nvSpPr>
            <p:spPr>
              <a:xfrm>
                <a:off x="838199" y="1825625"/>
                <a:ext cx="9303327" cy="2179615"/>
              </a:xfrm>
              <a:blipFill>
                <a:blip r:embed="rId3"/>
                <a:stretch>
                  <a:fillRect l="-1226" t="-4624"/>
                </a:stretch>
              </a:blipFill>
            </p:spPr>
            <p:txBody>
              <a:bodyPr/>
              <a:lstStyle/>
              <a:p>
                <a:r>
                  <a:rPr lang="en-FR">
                    <a:noFill/>
                  </a:rPr>
                  <a:t> </a:t>
                </a:r>
              </a:p>
            </p:txBody>
          </p:sp>
        </mc:Fallback>
      </mc:AlternateContent>
      <p:pic>
        <p:nvPicPr>
          <p:cNvPr id="20" name="Graphic 19">
            <a:extLst>
              <a:ext uri="{FF2B5EF4-FFF2-40B4-BE49-F238E27FC236}">
                <a16:creationId xmlns:a16="http://schemas.microsoft.com/office/drawing/2014/main" id="{2164FB10-F320-9F21-64D0-8305B770A636}"/>
              </a:ext>
            </a:extLst>
          </p:cNvPr>
          <p:cNvPicPr>
            <a:picLocks noChangeAspect="1"/>
          </p:cNvPicPr>
          <p:nvPr/>
        </p:nvPicPr>
        <p:blipFill>
          <a:blip>
            <a:extLst>
              <a:ext uri="{96DAC541-7B7A-43D3-8B79-37D633B846F1}">
                <asvg:svgBlip xmlns:asvg="http://schemas.microsoft.com/office/drawing/2016/SVG/main" r:embed="rId4"/>
              </a:ext>
            </a:extLst>
          </a:blip>
          <a:srcRect l="25097" t="23750" r="14379" b="26661"/>
          <a:stretch>
            <a:fillRect/>
          </a:stretch>
        </p:blipFill>
        <p:spPr>
          <a:xfrm>
            <a:off x="1809866" y="3245527"/>
            <a:ext cx="8378670" cy="3378013"/>
          </a:xfrm>
          <a:prstGeom prst="rect">
            <a:avLst/>
          </a:prstGeom>
        </p:spPr>
      </p:pic>
      <p:pic>
        <p:nvPicPr>
          <p:cNvPr id="25" name="Picture 24">
            <a:extLst>
              <a:ext uri="{FF2B5EF4-FFF2-40B4-BE49-F238E27FC236}">
                <a16:creationId xmlns:a16="http://schemas.microsoft.com/office/drawing/2014/main" id="{EB63D612-0AF0-642D-A943-ECDCD1D4C1A4}"/>
              </a:ext>
            </a:extLst>
          </p:cNvPr>
          <p:cNvPicPr>
            <a:picLocks noChangeAspect="1"/>
          </p:cNvPicPr>
          <p:nvPr/>
        </p:nvPicPr>
        <p:blipFill>
          <a:blip r:embed="rId5"/>
          <a:stretch>
            <a:fillRect/>
          </a:stretch>
        </p:blipFill>
        <p:spPr>
          <a:xfrm>
            <a:off x="9817920" y="3840014"/>
            <a:ext cx="793782" cy="742080"/>
          </a:xfrm>
          <a:prstGeom prst="rect">
            <a:avLst/>
          </a:prstGeom>
        </p:spPr>
      </p:pic>
      <p:pic>
        <p:nvPicPr>
          <p:cNvPr id="26" name="Picture 25">
            <a:extLst>
              <a:ext uri="{FF2B5EF4-FFF2-40B4-BE49-F238E27FC236}">
                <a16:creationId xmlns:a16="http://schemas.microsoft.com/office/drawing/2014/main" id="{B2AA39A4-3A7B-FA4E-0FD4-28EF63BDF7BF}"/>
              </a:ext>
            </a:extLst>
          </p:cNvPr>
          <p:cNvPicPr>
            <a:picLocks noChangeAspect="1"/>
          </p:cNvPicPr>
          <p:nvPr/>
        </p:nvPicPr>
        <p:blipFill>
          <a:blip r:embed="rId6"/>
          <a:stretch>
            <a:fillRect/>
          </a:stretch>
        </p:blipFill>
        <p:spPr>
          <a:xfrm>
            <a:off x="9782992" y="4777464"/>
            <a:ext cx="828710" cy="651388"/>
          </a:xfrm>
          <a:prstGeom prst="rect">
            <a:avLst/>
          </a:prstGeom>
        </p:spPr>
      </p:pic>
      <p:pic>
        <p:nvPicPr>
          <p:cNvPr id="27" name="Picture 26">
            <a:extLst>
              <a:ext uri="{FF2B5EF4-FFF2-40B4-BE49-F238E27FC236}">
                <a16:creationId xmlns:a16="http://schemas.microsoft.com/office/drawing/2014/main" id="{41D8A386-71E3-E707-AB01-3A5BFC27C51D}"/>
              </a:ext>
            </a:extLst>
          </p:cNvPr>
          <p:cNvPicPr>
            <a:picLocks noChangeAspect="1"/>
          </p:cNvPicPr>
          <p:nvPr/>
        </p:nvPicPr>
        <p:blipFill>
          <a:blip r:embed="rId7"/>
          <a:stretch>
            <a:fillRect/>
          </a:stretch>
        </p:blipFill>
        <p:spPr>
          <a:xfrm>
            <a:off x="9817920" y="5655155"/>
            <a:ext cx="781554" cy="742081"/>
          </a:xfrm>
          <a:prstGeom prst="rect">
            <a:avLst/>
          </a:prstGeom>
        </p:spPr>
      </p:pic>
      <p:pic>
        <p:nvPicPr>
          <p:cNvPr id="4" name="Picture 3" descr="Rain - Free weather icons">
            <a:extLst>
              <a:ext uri="{FF2B5EF4-FFF2-40B4-BE49-F238E27FC236}">
                <a16:creationId xmlns:a16="http://schemas.microsoft.com/office/drawing/2014/main" id="{14ED79A2-8F1A-1898-3933-A0D7F419B850}"/>
              </a:ext>
            </a:extLst>
          </p:cNvPr>
          <p:cNvPicPr>
            <a:picLocks noChangeAspect="1"/>
          </p:cNvPicPr>
          <p:nvPr/>
        </p:nvPicPr>
        <p:blipFill>
          <a:blip r:embed="rId8">
            <a:duotone>
              <a:schemeClr val="accent4">
                <a:shade val="45000"/>
                <a:satMod val="135000"/>
              </a:schemeClr>
              <a:prstClr val="white"/>
            </a:duotone>
          </a:blip>
          <a:stretch>
            <a:fillRect/>
          </a:stretch>
        </p:blipFill>
        <p:spPr>
          <a:xfrm>
            <a:off x="1027485" y="3850503"/>
            <a:ext cx="604572" cy="604572"/>
          </a:xfrm>
          <a:prstGeom prst="rect">
            <a:avLst/>
          </a:prstGeom>
        </p:spPr>
      </p:pic>
      <p:pic>
        <p:nvPicPr>
          <p:cNvPr id="8" name="Picture 7" descr="Icon Temperature Drawing PNG Transparent Background, Free Download #11089 -  FreeIconsPNG">
            <a:extLst>
              <a:ext uri="{FF2B5EF4-FFF2-40B4-BE49-F238E27FC236}">
                <a16:creationId xmlns:a16="http://schemas.microsoft.com/office/drawing/2014/main" id="{7912C7BC-613F-BAE1-F971-92AA27AEF683}"/>
              </a:ext>
            </a:extLst>
          </p:cNvPr>
          <p:cNvPicPr>
            <a:picLocks noChangeAspect="1"/>
          </p:cNvPicPr>
          <p:nvPr/>
        </p:nvPicPr>
        <p:blipFill>
          <a:blip r:embed="rId9">
            <a:duotone>
              <a:schemeClr val="accent6">
                <a:shade val="45000"/>
                <a:satMod val="135000"/>
              </a:schemeClr>
              <a:prstClr val="white"/>
            </a:duotone>
          </a:blip>
          <a:stretch>
            <a:fillRect/>
          </a:stretch>
        </p:blipFill>
        <p:spPr>
          <a:xfrm>
            <a:off x="1592519" y="3805949"/>
            <a:ext cx="742081" cy="742081"/>
          </a:xfrm>
          <a:prstGeom prst="rect">
            <a:avLst/>
          </a:prstGeom>
        </p:spPr>
      </p:pic>
      <p:pic>
        <p:nvPicPr>
          <p:cNvPr id="9" name="Picture 8" descr="CORINE Land Cover — Copernicus Land Monitoring Service">
            <a:extLst>
              <a:ext uri="{FF2B5EF4-FFF2-40B4-BE49-F238E27FC236}">
                <a16:creationId xmlns:a16="http://schemas.microsoft.com/office/drawing/2014/main" id="{CDCA2387-D9EE-C485-2518-74D55802F25A}"/>
              </a:ext>
            </a:extLst>
          </p:cNvPr>
          <p:cNvPicPr>
            <a:picLocks noChangeAspect="1"/>
          </p:cNvPicPr>
          <p:nvPr/>
        </p:nvPicPr>
        <p:blipFill>
          <a:blip r:embed="rId10"/>
          <a:stretch>
            <a:fillRect/>
          </a:stretch>
        </p:blipFill>
        <p:spPr>
          <a:xfrm>
            <a:off x="902536" y="4600699"/>
            <a:ext cx="898195" cy="898195"/>
          </a:xfrm>
          <a:prstGeom prst="rect">
            <a:avLst/>
          </a:prstGeom>
        </p:spPr>
      </p:pic>
      <p:pic>
        <p:nvPicPr>
          <p:cNvPr id="11" name="Picture 10">
            <a:extLst>
              <a:ext uri="{FF2B5EF4-FFF2-40B4-BE49-F238E27FC236}">
                <a16:creationId xmlns:a16="http://schemas.microsoft.com/office/drawing/2014/main" id="{C3CA58FF-E5D7-0F96-CC4E-91F8CC69599A}"/>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40000" contrast="20000"/>
                    </a14:imgEffect>
                  </a14:imgLayer>
                </a14:imgProps>
              </a:ext>
            </a:extLst>
          </a:blip>
          <a:stretch>
            <a:fillRect/>
          </a:stretch>
        </p:blipFill>
        <p:spPr>
          <a:xfrm>
            <a:off x="1928948" y="4600699"/>
            <a:ext cx="860456" cy="898195"/>
          </a:xfrm>
          <a:prstGeom prst="rect">
            <a:avLst/>
          </a:prstGeom>
        </p:spPr>
      </p:pic>
      <p:pic>
        <p:nvPicPr>
          <p:cNvPr id="12" name="Picture 11" descr="Time Series Data Analysis">
            <a:extLst>
              <a:ext uri="{FF2B5EF4-FFF2-40B4-BE49-F238E27FC236}">
                <a16:creationId xmlns:a16="http://schemas.microsoft.com/office/drawing/2014/main" id="{65E981D4-A87F-C480-684E-9282220ED918}"/>
              </a:ext>
            </a:extLst>
          </p:cNvPr>
          <p:cNvPicPr>
            <a:picLocks noChangeAspect="1"/>
          </p:cNvPicPr>
          <p:nvPr/>
        </p:nvPicPr>
        <p:blipFill>
          <a:blip r:embed="rId13"/>
          <a:stretch>
            <a:fillRect/>
          </a:stretch>
        </p:blipFill>
        <p:spPr>
          <a:xfrm>
            <a:off x="1203686" y="5686162"/>
            <a:ext cx="1293696" cy="898195"/>
          </a:xfrm>
          <a:prstGeom prst="rect">
            <a:avLst/>
          </a:prstGeom>
        </p:spPr>
      </p:pic>
      <p:sp>
        <p:nvSpPr>
          <p:cNvPr id="6" name="Slide Number Placeholder 5">
            <a:extLst>
              <a:ext uri="{FF2B5EF4-FFF2-40B4-BE49-F238E27FC236}">
                <a16:creationId xmlns:a16="http://schemas.microsoft.com/office/drawing/2014/main" id="{ED381A3C-7459-347B-6035-A83692640AA7}"/>
              </a:ext>
            </a:extLst>
          </p:cNvPr>
          <p:cNvSpPr>
            <a:spLocks noGrp="1"/>
          </p:cNvSpPr>
          <p:nvPr>
            <p:ph type="sldNum" sz="quarter" idx="12"/>
          </p:nvPr>
        </p:nvSpPr>
        <p:spPr/>
        <p:txBody>
          <a:bodyPr/>
          <a:lstStyle/>
          <a:p>
            <a:fld id="{41B74AA9-3598-457C-B1B2-1C99F315C63A}" type="slidenum">
              <a:rPr lang="en-GB" smtClean="0"/>
              <a:t>2</a:t>
            </a:fld>
            <a:endParaRPr lang="en-GB" dirty="0"/>
          </a:p>
        </p:txBody>
      </p:sp>
    </p:spTree>
    <p:extLst>
      <p:ext uri="{BB962C8B-B14F-4D97-AF65-F5344CB8AC3E}">
        <p14:creationId xmlns:p14="http://schemas.microsoft.com/office/powerpoint/2010/main" val="3011330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7236C-4B0E-AC55-C39A-1BE547961921}"/>
              </a:ext>
            </a:extLst>
          </p:cNvPr>
          <p:cNvSpPr>
            <a:spLocks noGrp="1"/>
          </p:cNvSpPr>
          <p:nvPr>
            <p:ph type="title"/>
          </p:nvPr>
        </p:nvSpPr>
        <p:spPr>
          <a:xfrm>
            <a:off x="1676400" y="2766218"/>
            <a:ext cx="10515600" cy="1325563"/>
          </a:xfrm>
        </p:spPr>
        <p:txBody>
          <a:bodyPr/>
          <a:lstStyle/>
          <a:p>
            <a:r>
              <a:rPr lang="en-FR" dirty="0"/>
              <a:t>Which kind of data feeds these models?</a:t>
            </a:r>
          </a:p>
        </p:txBody>
      </p:sp>
      <p:sp>
        <p:nvSpPr>
          <p:cNvPr id="3" name="Slide Number Placeholder 2">
            <a:extLst>
              <a:ext uri="{FF2B5EF4-FFF2-40B4-BE49-F238E27FC236}">
                <a16:creationId xmlns:a16="http://schemas.microsoft.com/office/drawing/2014/main" id="{65530C61-E678-B9D2-7564-2035FDDFBA2C}"/>
              </a:ext>
            </a:extLst>
          </p:cNvPr>
          <p:cNvSpPr>
            <a:spLocks noGrp="1"/>
          </p:cNvSpPr>
          <p:nvPr>
            <p:ph type="sldNum" sz="quarter" idx="12"/>
          </p:nvPr>
        </p:nvSpPr>
        <p:spPr/>
        <p:txBody>
          <a:bodyPr/>
          <a:lstStyle/>
          <a:p>
            <a:fld id="{41B74AA9-3598-457C-B1B2-1C99F315C63A}" type="slidenum">
              <a:rPr lang="en-GB" smtClean="0"/>
              <a:t>3</a:t>
            </a:fld>
            <a:endParaRPr lang="en-GB" dirty="0"/>
          </a:p>
        </p:txBody>
      </p:sp>
    </p:spTree>
    <p:extLst>
      <p:ext uri="{BB962C8B-B14F-4D97-AF65-F5344CB8AC3E}">
        <p14:creationId xmlns:p14="http://schemas.microsoft.com/office/powerpoint/2010/main" val="3358411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7CF41-CCB5-2C0F-B0F7-9C4A73283D7F}"/>
              </a:ext>
            </a:extLst>
          </p:cNvPr>
          <p:cNvSpPr>
            <a:spLocks noGrp="1"/>
          </p:cNvSpPr>
          <p:nvPr>
            <p:ph type="title"/>
          </p:nvPr>
        </p:nvSpPr>
        <p:spPr/>
        <p:txBody>
          <a:bodyPr/>
          <a:lstStyle/>
          <a:p>
            <a:r>
              <a:rPr lang="en-US" noProof="0" dirty="0"/>
              <a:t>Presence Absence (PA) Data</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07D913F-1F3B-9599-1C0D-255A0116947D}"/>
                  </a:ext>
                </a:extLst>
              </p:cNvPr>
              <p:cNvSpPr>
                <a:spLocks noGrp="1"/>
              </p:cNvSpPr>
              <p:nvPr>
                <p:ph idx="1"/>
              </p:nvPr>
            </p:nvSpPr>
            <p:spPr>
              <a:xfrm>
                <a:off x="838200" y="1550771"/>
                <a:ext cx="5063836" cy="4351338"/>
              </a:xfrm>
            </p:spPr>
            <p:txBody>
              <a:bodyPr>
                <a:normAutofit lnSpcReduction="10000"/>
              </a:bodyPr>
              <a:lstStyle/>
              <a:p>
                <a:endParaRPr lang="en-US" noProof="0" dirty="0"/>
              </a:p>
              <a:p>
                <a:r>
                  <a:rPr lang="en-US" noProof="0" dirty="0"/>
                  <a:t>Experts report whether species</a:t>
                </a:r>
                <a:r>
                  <a:rPr lang="en-US" noProof="0" dirty="0">
                    <a:solidFill>
                      <a:schemeClr val="accent2">
                        <a:lumMod val="75000"/>
                      </a:schemeClr>
                    </a:solidFill>
                  </a:rPr>
                  <a:t> </a:t>
                </a:r>
                <a14:m>
                  <m:oMath xmlns:m="http://schemas.openxmlformats.org/officeDocument/2006/math">
                    <m:r>
                      <a:rPr lang="en-US" b="0" i="1" noProof="0" smtClean="0">
                        <a:solidFill>
                          <a:schemeClr val="accent2">
                            <a:lumMod val="75000"/>
                          </a:schemeClr>
                        </a:solidFill>
                        <a:latin typeface="Cambria Math" panose="02040503050406030204" pitchFamily="18" charset="0"/>
                      </a:rPr>
                      <m:t>𝑗</m:t>
                    </m:r>
                  </m:oMath>
                </a14:m>
                <a:r>
                  <a:rPr lang="en-US" noProof="0" dirty="0">
                    <a:solidFill>
                      <a:schemeClr val="accent2">
                        <a:lumMod val="75000"/>
                      </a:schemeClr>
                    </a:solidFill>
                  </a:rPr>
                  <a:t> </a:t>
                </a:r>
                <a:r>
                  <a:rPr lang="en-US" noProof="0" dirty="0"/>
                  <a:t>is present or absent in site </a:t>
                </a:r>
                <a14:m>
                  <m:oMath xmlns:m="http://schemas.openxmlformats.org/officeDocument/2006/math">
                    <m:r>
                      <a:rPr lang="en-US" b="0" i="1" noProof="0" smtClean="0">
                        <a:solidFill>
                          <a:schemeClr val="accent2">
                            <a:lumMod val="75000"/>
                          </a:schemeClr>
                        </a:solidFill>
                        <a:latin typeface="Cambria Math" panose="02040503050406030204" pitchFamily="18" charset="0"/>
                      </a:rPr>
                      <m:t>𝑖</m:t>
                    </m:r>
                  </m:oMath>
                </a14:m>
                <a:r>
                  <a:rPr lang="en-US" noProof="0" dirty="0"/>
                  <a:t>. Then </a:t>
                </a:r>
                <a14:m>
                  <m:oMath xmlns:m="http://schemas.openxmlformats.org/officeDocument/2006/math">
                    <m:sSub>
                      <m:sSubPr>
                        <m:ctrlPr>
                          <a:rPr lang="en-US" i="1" smtClean="0">
                            <a:solidFill>
                              <a:schemeClr val="accent2">
                                <a:lumMod val="75000"/>
                              </a:schemeClr>
                            </a:solidFill>
                            <a:latin typeface="Cambria Math" panose="02040503050406030204" pitchFamily="18" charset="0"/>
                          </a:rPr>
                        </m:ctrlPr>
                      </m:sSubPr>
                      <m:e>
                        <m:r>
                          <a:rPr lang="en-US" i="1">
                            <a:solidFill>
                              <a:schemeClr val="accent2">
                                <a:lumMod val="75000"/>
                              </a:schemeClr>
                            </a:solidFill>
                            <a:latin typeface="Cambria Math" panose="02040503050406030204" pitchFamily="18" charset="0"/>
                          </a:rPr>
                          <m:t>𝑦</m:t>
                        </m:r>
                      </m:e>
                      <m:sub>
                        <m:r>
                          <a:rPr lang="en-US" i="1">
                            <a:solidFill>
                              <a:schemeClr val="accent2">
                                <a:lumMod val="75000"/>
                              </a:schemeClr>
                            </a:solidFill>
                            <a:latin typeface="Cambria Math" panose="02040503050406030204" pitchFamily="18" charset="0"/>
                          </a:rPr>
                          <m:t>𝑖𝑗</m:t>
                        </m:r>
                      </m:sub>
                    </m:sSub>
                    <m:r>
                      <a:rPr lang="en-US" i="1">
                        <a:solidFill>
                          <a:schemeClr val="accent2">
                            <a:lumMod val="75000"/>
                          </a:schemeClr>
                        </a:solidFill>
                        <a:latin typeface="Cambria Math" panose="02040503050406030204" pitchFamily="18" charset="0"/>
                      </a:rPr>
                      <m:t>∈{0,1}</m:t>
                    </m:r>
                  </m:oMath>
                </a14:m>
                <a:endParaRPr lang="en-US" dirty="0">
                  <a:solidFill>
                    <a:schemeClr val="accent2">
                      <a:lumMod val="75000"/>
                    </a:schemeClr>
                  </a:solidFill>
                </a:endParaRPr>
              </a:p>
              <a:p>
                <a:pPr marL="0" indent="0">
                  <a:buNone/>
                </a:pPr>
                <a:endParaRPr lang="en-US" noProof="0" dirty="0"/>
              </a:p>
              <a:p>
                <a:r>
                  <a:rPr lang="en-GB" dirty="0"/>
                  <a:t>Standardized, reproducible protocol:</a:t>
                </a:r>
              </a:p>
              <a:p>
                <a:pPr lvl="1"/>
                <a:r>
                  <a:rPr lang="en-GB" dirty="0"/>
                  <a:t>area to sample</a:t>
                </a:r>
              </a:p>
              <a:p>
                <a:pPr lvl="1"/>
                <a:r>
                  <a:rPr lang="en-GB" dirty="0"/>
                  <a:t>survey effort</a:t>
                </a:r>
              </a:p>
              <a:p>
                <a:pPr lvl="1"/>
                <a:r>
                  <a:rPr lang="en-GB" dirty="0"/>
                  <a:t>revisit frequency</a:t>
                </a:r>
              </a:p>
              <a:p>
                <a:pPr lvl="1"/>
                <a:r>
                  <a:rPr lang="en-GB" dirty="0"/>
                  <a:t>site selection</a:t>
                </a:r>
                <a:endParaRPr lang="en-US" noProof="0" dirty="0"/>
              </a:p>
            </p:txBody>
          </p:sp>
        </mc:Choice>
        <mc:Fallback>
          <p:sp>
            <p:nvSpPr>
              <p:cNvPr id="3" name="Content Placeholder 2">
                <a:extLst>
                  <a:ext uri="{FF2B5EF4-FFF2-40B4-BE49-F238E27FC236}">
                    <a16:creationId xmlns:a16="http://schemas.microsoft.com/office/drawing/2014/main" id="{B07D913F-1F3B-9599-1C0D-255A0116947D}"/>
                  </a:ext>
                </a:extLst>
              </p:cNvPr>
              <p:cNvSpPr>
                <a:spLocks noGrp="1" noRot="1" noChangeAspect="1" noMove="1" noResize="1" noEditPoints="1" noAdjustHandles="1" noChangeArrowheads="1" noChangeShapeType="1" noTextEdit="1"/>
              </p:cNvSpPr>
              <p:nvPr>
                <p:ph idx="1"/>
              </p:nvPr>
            </p:nvSpPr>
            <p:spPr>
              <a:xfrm>
                <a:off x="838200" y="1550771"/>
                <a:ext cx="5063836" cy="4351338"/>
              </a:xfrm>
              <a:blipFill>
                <a:blip r:embed="rId2"/>
                <a:stretch>
                  <a:fillRect l="-2256" r="-1003" b="-2907"/>
                </a:stretch>
              </a:blipFill>
            </p:spPr>
            <p:txBody>
              <a:bodyPr/>
              <a:lstStyle/>
              <a:p>
                <a:r>
                  <a:rPr lang="en-FR">
                    <a:noFill/>
                  </a:rPr>
                  <a:t> </a:t>
                </a:r>
              </a:p>
            </p:txBody>
          </p:sp>
        </mc:Fallback>
      </mc:AlternateContent>
      <p:pic>
        <p:nvPicPr>
          <p:cNvPr id="2050" name="Picture 2" descr="CS Field Survey | UK Centre for Ecology &amp; Hydrology">
            <a:extLst>
              <a:ext uri="{FF2B5EF4-FFF2-40B4-BE49-F238E27FC236}">
                <a16:creationId xmlns:a16="http://schemas.microsoft.com/office/drawing/2014/main" id="{007CB529-BB65-EB47-6CB7-220832498D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3437"/>
          <a:stretch>
            <a:fillRect/>
          </a:stretch>
        </p:blipFill>
        <p:spPr bwMode="auto">
          <a:xfrm>
            <a:off x="8000012" y="673718"/>
            <a:ext cx="3438914" cy="25265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3" descr="Observing Patterns By Ecological Sampling - Snab Biology">
            <a:extLst>
              <a:ext uri="{FF2B5EF4-FFF2-40B4-BE49-F238E27FC236}">
                <a16:creationId xmlns:a16="http://schemas.microsoft.com/office/drawing/2014/main" id="{3C6614F8-A9C4-5075-616E-FFA70C721EEA}"/>
              </a:ext>
            </a:extLst>
          </p:cNvPr>
          <p:cNvPicPr>
            <a:picLocks noChangeAspect="1"/>
          </p:cNvPicPr>
          <p:nvPr/>
        </p:nvPicPr>
        <p:blipFill>
          <a:blip r:embed="rId4"/>
          <a:stretch>
            <a:fillRect/>
          </a:stretch>
        </p:blipFill>
        <p:spPr>
          <a:xfrm>
            <a:off x="6289966" y="3508860"/>
            <a:ext cx="4254665" cy="2393249"/>
          </a:xfrm>
          <a:prstGeom prst="rect">
            <a:avLst/>
          </a:prstGeom>
        </p:spPr>
      </p:pic>
      <p:sp>
        <p:nvSpPr>
          <p:cNvPr id="5" name="Slide Number Placeholder 4">
            <a:extLst>
              <a:ext uri="{FF2B5EF4-FFF2-40B4-BE49-F238E27FC236}">
                <a16:creationId xmlns:a16="http://schemas.microsoft.com/office/drawing/2014/main" id="{D0854C90-AD95-A26B-54BB-10235B7138BD}"/>
              </a:ext>
            </a:extLst>
          </p:cNvPr>
          <p:cNvSpPr>
            <a:spLocks noGrp="1"/>
          </p:cNvSpPr>
          <p:nvPr>
            <p:ph type="sldNum" sz="quarter" idx="12"/>
          </p:nvPr>
        </p:nvSpPr>
        <p:spPr/>
        <p:txBody>
          <a:bodyPr/>
          <a:lstStyle/>
          <a:p>
            <a:fld id="{41B74AA9-3598-457C-B1B2-1C99F315C63A}" type="slidenum">
              <a:rPr lang="en-GB" smtClean="0"/>
              <a:t>4</a:t>
            </a:fld>
            <a:endParaRPr lang="en-GB" dirty="0"/>
          </a:p>
        </p:txBody>
      </p:sp>
    </p:spTree>
    <p:extLst>
      <p:ext uri="{BB962C8B-B14F-4D97-AF65-F5344CB8AC3E}">
        <p14:creationId xmlns:p14="http://schemas.microsoft.com/office/powerpoint/2010/main" val="1460291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FF107-9EF9-58A6-40B2-3D3A54510A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69245F-E8E7-5506-E1F9-A4758C766089}"/>
              </a:ext>
            </a:extLst>
          </p:cNvPr>
          <p:cNvSpPr>
            <a:spLocks noGrp="1"/>
          </p:cNvSpPr>
          <p:nvPr>
            <p:ph type="title"/>
          </p:nvPr>
        </p:nvSpPr>
        <p:spPr/>
        <p:txBody>
          <a:bodyPr/>
          <a:lstStyle/>
          <a:p>
            <a:r>
              <a:rPr lang="en-US" noProof="0" dirty="0"/>
              <a:t>Model training with PA</a:t>
            </a:r>
          </a:p>
        </p:txBody>
      </p:sp>
      <p:sp>
        <p:nvSpPr>
          <p:cNvPr id="6" name="Content Placeholder 2">
            <a:extLst>
              <a:ext uri="{FF2B5EF4-FFF2-40B4-BE49-F238E27FC236}">
                <a16:creationId xmlns:a16="http://schemas.microsoft.com/office/drawing/2014/main" id="{C4120F1F-7B83-D007-B8C8-6C564DF9178B}"/>
              </a:ext>
            </a:extLst>
          </p:cNvPr>
          <p:cNvSpPr txBox="1">
            <a:spLocks/>
          </p:cNvSpPr>
          <p:nvPr/>
        </p:nvSpPr>
        <p:spPr>
          <a:xfrm>
            <a:off x="990600" y="1978025"/>
            <a:ext cx="10796016" cy="5272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noProof="0" dirty="0"/>
          </a:p>
        </p:txBody>
      </p:sp>
      <mc:AlternateContent xmlns:mc="http://schemas.openxmlformats.org/markup-compatibility/2006">
        <mc:Choice xmlns:a14="http://schemas.microsoft.com/office/drawing/2010/main" Requires="a14">
          <p:sp>
            <p:nvSpPr>
              <p:cNvPr id="7" name="Content Placeholder 2">
                <a:extLst>
                  <a:ext uri="{FF2B5EF4-FFF2-40B4-BE49-F238E27FC236}">
                    <a16:creationId xmlns:a16="http://schemas.microsoft.com/office/drawing/2014/main" id="{5B903CD4-D531-7098-7F78-05F5C5B2CB23}"/>
                  </a:ext>
                </a:extLst>
              </p:cNvPr>
              <p:cNvSpPr txBox="1">
                <a:spLocks/>
              </p:cNvSpPr>
              <p:nvPr/>
            </p:nvSpPr>
            <p:spPr>
              <a:xfrm>
                <a:off x="838200" y="1879030"/>
                <a:ext cx="10220130" cy="3599815"/>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Can be treated as a </a:t>
                </a:r>
                <a:r>
                  <a:rPr lang="en-US" dirty="0">
                    <a:solidFill>
                      <a:schemeClr val="accent6">
                        <a:lumMod val="75000"/>
                      </a:schemeClr>
                    </a:solidFill>
                  </a:rPr>
                  <a:t>Multi Label Classification Problem</a:t>
                </a:r>
              </a:p>
              <a:p>
                <a:pPr marL="0" indent="0">
                  <a:buNone/>
                </a:pPr>
                <a:endParaRPr lang="en-US" dirty="0"/>
              </a:p>
              <a:p>
                <a:r>
                  <a:rPr lang="en-US" dirty="0"/>
                  <a:t>Model the presence probabilities with sigmoid:</a:t>
                </a:r>
                <a:endParaRPr lang="en-US" noProof="0"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solidFill>
                                <a:schemeClr val="accent2">
                                  <a:lumMod val="75000"/>
                                </a:schemeClr>
                              </a:solidFill>
                              <a:latin typeface="Cambria Math" panose="02040503050406030204" pitchFamily="18" charset="0"/>
                            </a:rPr>
                          </m:ctrlPr>
                        </m:sSubPr>
                        <m:e>
                          <m:r>
                            <a:rPr lang="en-US" b="0" i="1" smtClean="0">
                              <a:solidFill>
                                <a:schemeClr val="accent2">
                                  <a:lumMod val="75000"/>
                                </a:schemeClr>
                              </a:solidFill>
                              <a:latin typeface="Cambria Math" panose="02040503050406030204" pitchFamily="18" charset="0"/>
                            </a:rPr>
                            <m:t>𝑝</m:t>
                          </m:r>
                        </m:e>
                        <m:sub>
                          <m:r>
                            <a:rPr lang="en-US" b="0" i="1" smtClean="0">
                              <a:solidFill>
                                <a:schemeClr val="accent2">
                                  <a:lumMod val="75000"/>
                                </a:schemeClr>
                              </a:solidFill>
                              <a:latin typeface="Cambria Math" panose="02040503050406030204" pitchFamily="18" charset="0"/>
                            </a:rPr>
                            <m:t>𝑖𝑗</m:t>
                          </m:r>
                        </m:sub>
                      </m:sSub>
                      <m:r>
                        <a:rPr lang="en-US" b="0" i="1" smtClean="0">
                          <a:solidFill>
                            <a:schemeClr val="accent2">
                              <a:lumMod val="75000"/>
                            </a:schemeClr>
                          </a:solidFill>
                          <a:latin typeface="Cambria Math" panose="02040503050406030204" pitchFamily="18" charset="0"/>
                        </a:rPr>
                        <m:t>=</m:t>
                      </m:r>
                      <m:r>
                        <a:rPr lang="en-US" i="1">
                          <a:solidFill>
                            <a:schemeClr val="accent2">
                              <a:lumMod val="75000"/>
                            </a:schemeClr>
                          </a:solidFill>
                          <a:latin typeface="Cambria Math" panose="02040503050406030204" pitchFamily="18" charset="0"/>
                        </a:rPr>
                        <m:t>𝑃</m:t>
                      </m:r>
                      <m:d>
                        <m:dPr>
                          <m:endChr m:val="|"/>
                          <m:ctrlPr>
                            <a:rPr lang="en-US" i="1">
                              <a:solidFill>
                                <a:schemeClr val="accent2">
                                  <a:lumMod val="75000"/>
                                </a:schemeClr>
                              </a:solidFill>
                              <a:latin typeface="Cambria Math" panose="02040503050406030204" pitchFamily="18" charset="0"/>
                            </a:rPr>
                          </m:ctrlPr>
                        </m:dPr>
                        <m:e>
                          <m:sSub>
                            <m:sSubPr>
                              <m:ctrlPr>
                                <a:rPr lang="en-US" i="1">
                                  <a:solidFill>
                                    <a:schemeClr val="accent2">
                                      <a:lumMod val="75000"/>
                                    </a:schemeClr>
                                  </a:solidFill>
                                  <a:latin typeface="Cambria Math" panose="02040503050406030204" pitchFamily="18" charset="0"/>
                                </a:rPr>
                              </m:ctrlPr>
                            </m:sSubPr>
                            <m:e>
                              <m:r>
                                <a:rPr lang="en-US" i="1">
                                  <a:solidFill>
                                    <a:schemeClr val="accent2">
                                      <a:lumMod val="75000"/>
                                    </a:schemeClr>
                                  </a:solidFill>
                                  <a:latin typeface="Cambria Math" panose="02040503050406030204" pitchFamily="18" charset="0"/>
                                </a:rPr>
                                <m:t>𝑌</m:t>
                              </m:r>
                            </m:e>
                            <m:sub>
                              <m:r>
                                <a:rPr lang="en-US" i="1">
                                  <a:solidFill>
                                    <a:schemeClr val="accent2">
                                      <a:lumMod val="75000"/>
                                    </a:schemeClr>
                                  </a:solidFill>
                                  <a:latin typeface="Cambria Math" panose="02040503050406030204" pitchFamily="18" charset="0"/>
                                </a:rPr>
                                <m:t>𝑖𝑗</m:t>
                              </m:r>
                            </m:sub>
                          </m:sSub>
                          <m:r>
                            <a:rPr lang="en-US" i="1">
                              <a:solidFill>
                                <a:schemeClr val="accent2">
                                  <a:lumMod val="75000"/>
                                </a:schemeClr>
                              </a:solidFill>
                              <a:latin typeface="Cambria Math" panose="02040503050406030204" pitchFamily="18" charset="0"/>
                            </a:rPr>
                            <m:t>=1 </m:t>
                          </m:r>
                        </m:e>
                      </m:d>
                      <m:sSub>
                        <m:sSubPr>
                          <m:ctrlPr>
                            <a:rPr lang="en-US" i="1">
                              <a:solidFill>
                                <a:schemeClr val="accent2">
                                  <a:lumMod val="75000"/>
                                </a:schemeClr>
                              </a:solidFill>
                              <a:latin typeface="Cambria Math" panose="02040503050406030204" pitchFamily="18" charset="0"/>
                            </a:rPr>
                          </m:ctrlPr>
                        </m:sSubPr>
                        <m:e>
                          <m:r>
                            <a:rPr lang="en-US" b="1" i="1">
                              <a:solidFill>
                                <a:schemeClr val="accent2">
                                  <a:lumMod val="75000"/>
                                </a:schemeClr>
                              </a:solidFill>
                              <a:latin typeface="Cambria Math" panose="02040503050406030204" pitchFamily="18" charset="0"/>
                            </a:rPr>
                            <m:t>𝒙</m:t>
                          </m:r>
                        </m:e>
                        <m:sub>
                          <m:r>
                            <a:rPr lang="en-US" i="1">
                              <a:solidFill>
                                <a:schemeClr val="accent2">
                                  <a:lumMod val="75000"/>
                                </a:schemeClr>
                              </a:solidFill>
                              <a:latin typeface="Cambria Math" panose="02040503050406030204" pitchFamily="18" charset="0"/>
                            </a:rPr>
                            <m:t>𝑖</m:t>
                          </m:r>
                        </m:sub>
                      </m:sSub>
                      <m:r>
                        <a:rPr lang="en-US" i="1">
                          <a:solidFill>
                            <a:schemeClr val="accent2">
                              <a:lumMod val="75000"/>
                            </a:schemeClr>
                          </a:solidFill>
                          <a:latin typeface="Cambria Math" panose="02040503050406030204" pitchFamily="18" charset="0"/>
                        </a:rPr>
                        <m:t>)=</m:t>
                      </m:r>
                      <m:f>
                        <m:fPr>
                          <m:ctrlPr>
                            <a:rPr lang="en-US" i="1" smtClean="0">
                              <a:solidFill>
                                <a:schemeClr val="accent2">
                                  <a:lumMod val="75000"/>
                                </a:schemeClr>
                              </a:solidFill>
                              <a:latin typeface="Cambria Math" panose="02040503050406030204" pitchFamily="18" charset="0"/>
                            </a:rPr>
                          </m:ctrlPr>
                        </m:fPr>
                        <m:num>
                          <m:r>
                            <a:rPr lang="en-US" i="1">
                              <a:solidFill>
                                <a:schemeClr val="accent2">
                                  <a:lumMod val="75000"/>
                                </a:schemeClr>
                              </a:solidFill>
                              <a:latin typeface="Cambria Math" panose="02040503050406030204" pitchFamily="18" charset="0"/>
                            </a:rPr>
                            <m:t>1</m:t>
                          </m:r>
                        </m:num>
                        <m:den>
                          <m:r>
                            <a:rPr lang="en-US" i="1">
                              <a:solidFill>
                                <a:schemeClr val="accent2">
                                  <a:lumMod val="75000"/>
                                </a:schemeClr>
                              </a:solidFill>
                              <a:latin typeface="Cambria Math" panose="02040503050406030204" pitchFamily="18" charset="0"/>
                            </a:rPr>
                            <m:t>1+</m:t>
                          </m:r>
                          <m:sSup>
                            <m:sSupPr>
                              <m:ctrlPr>
                                <a:rPr lang="en-US" i="1">
                                  <a:solidFill>
                                    <a:schemeClr val="accent2">
                                      <a:lumMod val="75000"/>
                                    </a:schemeClr>
                                  </a:solidFill>
                                  <a:latin typeface="Cambria Math" panose="02040503050406030204" pitchFamily="18" charset="0"/>
                                </a:rPr>
                              </m:ctrlPr>
                            </m:sSupPr>
                            <m:e>
                              <m:r>
                                <a:rPr lang="en-US" i="1">
                                  <a:solidFill>
                                    <a:schemeClr val="accent2">
                                      <a:lumMod val="75000"/>
                                    </a:schemeClr>
                                  </a:solidFill>
                                  <a:latin typeface="Cambria Math" panose="02040503050406030204" pitchFamily="18" charset="0"/>
                                </a:rPr>
                                <m:t>𝑒</m:t>
                              </m:r>
                            </m:e>
                            <m:sup>
                              <m:r>
                                <a:rPr lang="en-US" i="1">
                                  <a:solidFill>
                                    <a:schemeClr val="accent2">
                                      <a:lumMod val="75000"/>
                                    </a:schemeClr>
                                  </a:solidFill>
                                  <a:latin typeface="Cambria Math" panose="02040503050406030204" pitchFamily="18" charset="0"/>
                                </a:rPr>
                                <m:t>−(</m:t>
                              </m:r>
                              <m:sSub>
                                <m:sSubPr>
                                  <m:ctrlPr>
                                    <a:rPr lang="en-US" i="1">
                                      <a:solidFill>
                                        <a:schemeClr val="accent2">
                                          <a:lumMod val="75000"/>
                                        </a:schemeClr>
                                      </a:solidFill>
                                      <a:latin typeface="Cambria Math" panose="02040503050406030204" pitchFamily="18" charset="0"/>
                                    </a:rPr>
                                  </m:ctrlPr>
                                </m:sSubPr>
                                <m:e>
                                  <m:r>
                                    <a:rPr lang="en-US" i="1">
                                      <a:solidFill>
                                        <a:schemeClr val="accent2">
                                          <a:lumMod val="75000"/>
                                        </a:schemeClr>
                                      </a:solidFill>
                                      <a:latin typeface="Cambria Math" panose="02040503050406030204" pitchFamily="18" charset="0"/>
                                    </a:rPr>
                                    <m:t>𝑓</m:t>
                                  </m:r>
                                </m:e>
                                <m:sub>
                                  <m:r>
                                    <a:rPr lang="en-US" i="1">
                                      <a:solidFill>
                                        <a:schemeClr val="accent2">
                                          <a:lumMod val="75000"/>
                                        </a:schemeClr>
                                      </a:solidFill>
                                      <a:latin typeface="Cambria Math" panose="02040503050406030204" pitchFamily="18" charset="0"/>
                                    </a:rPr>
                                    <m:t>𝜃</m:t>
                                  </m:r>
                                </m:sub>
                              </m:sSub>
                              <m:sSub>
                                <m:sSubPr>
                                  <m:ctrlPr>
                                    <a:rPr lang="en-US" i="1">
                                      <a:solidFill>
                                        <a:schemeClr val="accent2">
                                          <a:lumMod val="75000"/>
                                        </a:schemeClr>
                                      </a:solidFill>
                                      <a:latin typeface="Cambria Math" panose="02040503050406030204" pitchFamily="18" charset="0"/>
                                    </a:rPr>
                                  </m:ctrlPr>
                                </m:sSubPr>
                                <m:e>
                                  <m:d>
                                    <m:dPr>
                                      <m:ctrlPr>
                                        <a:rPr lang="en-US" i="1">
                                          <a:solidFill>
                                            <a:schemeClr val="accent2">
                                              <a:lumMod val="75000"/>
                                            </a:schemeClr>
                                          </a:solidFill>
                                          <a:latin typeface="Cambria Math" panose="02040503050406030204" pitchFamily="18" charset="0"/>
                                        </a:rPr>
                                      </m:ctrlPr>
                                    </m:dPr>
                                    <m:e>
                                      <m:sSub>
                                        <m:sSubPr>
                                          <m:ctrlPr>
                                            <a:rPr lang="en-US" i="1">
                                              <a:solidFill>
                                                <a:schemeClr val="accent2">
                                                  <a:lumMod val="75000"/>
                                                </a:schemeClr>
                                              </a:solidFill>
                                              <a:latin typeface="Cambria Math" panose="02040503050406030204" pitchFamily="18" charset="0"/>
                                            </a:rPr>
                                          </m:ctrlPr>
                                        </m:sSubPr>
                                        <m:e>
                                          <m:r>
                                            <a:rPr lang="en-US" b="1" i="1">
                                              <a:solidFill>
                                                <a:schemeClr val="accent2">
                                                  <a:lumMod val="75000"/>
                                                </a:schemeClr>
                                              </a:solidFill>
                                              <a:latin typeface="Cambria Math" panose="02040503050406030204" pitchFamily="18" charset="0"/>
                                            </a:rPr>
                                            <m:t>𝒙</m:t>
                                          </m:r>
                                        </m:e>
                                        <m:sub>
                                          <m:r>
                                            <a:rPr lang="en-US" i="1">
                                              <a:solidFill>
                                                <a:schemeClr val="accent2">
                                                  <a:lumMod val="75000"/>
                                                </a:schemeClr>
                                              </a:solidFill>
                                              <a:latin typeface="Cambria Math" panose="02040503050406030204" pitchFamily="18" charset="0"/>
                                            </a:rPr>
                                            <m:t>𝑖</m:t>
                                          </m:r>
                                        </m:sub>
                                      </m:sSub>
                                    </m:e>
                                  </m:d>
                                </m:e>
                                <m:sub>
                                  <m:r>
                                    <a:rPr lang="en-US" i="1">
                                      <a:solidFill>
                                        <a:schemeClr val="accent2">
                                          <a:lumMod val="75000"/>
                                        </a:schemeClr>
                                      </a:solidFill>
                                      <a:latin typeface="Cambria Math" panose="02040503050406030204" pitchFamily="18" charset="0"/>
                                    </a:rPr>
                                    <m:t>𝑗</m:t>
                                  </m:r>
                                </m:sub>
                              </m:sSub>
                              <m:r>
                                <a:rPr lang="en-US" i="1">
                                  <a:solidFill>
                                    <a:schemeClr val="accent2">
                                      <a:lumMod val="75000"/>
                                    </a:schemeClr>
                                  </a:solidFill>
                                  <a:latin typeface="Cambria Math" panose="02040503050406030204" pitchFamily="18" charset="0"/>
                                </a:rPr>
                                <m:t>)</m:t>
                              </m:r>
                            </m:sup>
                          </m:sSup>
                        </m:den>
                      </m:f>
                    </m:oMath>
                  </m:oMathPara>
                </a14:m>
                <a:endParaRPr lang="en-US" noProof="0" dirty="0">
                  <a:solidFill>
                    <a:schemeClr val="accent2">
                      <a:lumMod val="60000"/>
                      <a:lumOff val="40000"/>
                    </a:schemeClr>
                  </a:solidFill>
                </a:endParaRPr>
              </a:p>
              <a:p>
                <a:pPr marL="0" indent="0">
                  <a:buNone/>
                </a:pPr>
                <a:endParaRPr lang="en-US" noProof="0" dirty="0">
                  <a:solidFill>
                    <a:schemeClr val="accent2">
                      <a:lumMod val="60000"/>
                      <a:lumOff val="40000"/>
                    </a:schemeClr>
                  </a:solidFill>
                </a:endParaRPr>
              </a:p>
              <a:p>
                <a:r>
                  <a:rPr lang="en-US" dirty="0"/>
                  <a:t>Train with a </a:t>
                </a:r>
                <a:r>
                  <a:rPr lang="en-US" dirty="0">
                    <a:solidFill>
                      <a:schemeClr val="accent6">
                        <a:lumMod val="75000"/>
                      </a:schemeClr>
                    </a:solidFill>
                  </a:rPr>
                  <a:t>BCE Loss </a:t>
                </a:r>
                <a:r>
                  <a:rPr lang="en-US" dirty="0"/>
                  <a:t>(which can also be </a:t>
                </a:r>
                <a:r>
                  <a:rPr lang="en-US" dirty="0">
                    <a:solidFill>
                      <a:schemeClr val="accent6">
                        <a:lumMod val="75000"/>
                      </a:schemeClr>
                    </a:solidFill>
                  </a:rPr>
                  <a:t>weighted</a:t>
                </a:r>
                <a:r>
                  <a:rPr lang="en-US" dirty="0"/>
                  <a:t>):</a:t>
                </a:r>
              </a:p>
              <a:p>
                <a:pPr marL="0" indent="0" algn="ctr">
                  <a:buNone/>
                </a:pPr>
                <a14:m>
                  <m:oMathPara xmlns:m="http://schemas.openxmlformats.org/officeDocument/2006/math">
                    <m:oMathParaPr>
                      <m:jc m:val="centerGroup"/>
                    </m:oMathParaPr>
                    <m:oMath xmlns:m="http://schemas.openxmlformats.org/officeDocument/2006/math">
                      <m:r>
                        <a:rPr lang="en-US" b="0" i="1" smtClean="0">
                          <a:solidFill>
                            <a:schemeClr val="accent2">
                              <a:lumMod val="75000"/>
                            </a:schemeClr>
                          </a:solidFill>
                          <a:latin typeface="Cambria Math" panose="02040503050406030204" pitchFamily="18" charset="0"/>
                        </a:rPr>
                        <m:t>𝐿</m:t>
                      </m:r>
                      <m:d>
                        <m:dPr>
                          <m:ctrlPr>
                            <a:rPr lang="en-US" b="0" i="1" smtClean="0">
                              <a:solidFill>
                                <a:schemeClr val="accent2">
                                  <a:lumMod val="75000"/>
                                </a:schemeClr>
                              </a:solidFill>
                              <a:latin typeface="Cambria Math" panose="02040503050406030204" pitchFamily="18" charset="0"/>
                            </a:rPr>
                          </m:ctrlPr>
                        </m:dPr>
                        <m:e>
                          <m:r>
                            <a:rPr lang="en-US" b="1" i="1" smtClean="0">
                              <a:solidFill>
                                <a:schemeClr val="accent2">
                                  <a:lumMod val="75000"/>
                                </a:schemeClr>
                              </a:solidFill>
                              <a:latin typeface="Cambria Math" panose="02040503050406030204" pitchFamily="18" charset="0"/>
                            </a:rPr>
                            <m:t>𝒑</m:t>
                          </m:r>
                          <m:r>
                            <a:rPr lang="en-US" b="0" i="1" smtClean="0">
                              <a:solidFill>
                                <a:schemeClr val="accent2">
                                  <a:lumMod val="75000"/>
                                </a:schemeClr>
                              </a:solidFill>
                              <a:latin typeface="Cambria Math" panose="02040503050406030204" pitchFamily="18" charset="0"/>
                            </a:rPr>
                            <m:t>,</m:t>
                          </m:r>
                          <m:r>
                            <a:rPr lang="en-US" b="1" i="1" smtClean="0">
                              <a:solidFill>
                                <a:schemeClr val="accent2">
                                  <a:lumMod val="75000"/>
                                </a:schemeClr>
                              </a:solidFill>
                              <a:latin typeface="Cambria Math" panose="02040503050406030204" pitchFamily="18" charset="0"/>
                            </a:rPr>
                            <m:t>𝒚</m:t>
                          </m:r>
                        </m:e>
                      </m:d>
                      <m:r>
                        <a:rPr lang="en-US" b="0" i="1" smtClean="0">
                          <a:solidFill>
                            <a:schemeClr val="accent2">
                              <a:lumMod val="75000"/>
                            </a:schemeClr>
                          </a:solidFill>
                          <a:latin typeface="Cambria Math" panose="02040503050406030204" pitchFamily="18" charset="0"/>
                        </a:rPr>
                        <m:t>=</m:t>
                      </m:r>
                      <m:nary>
                        <m:naryPr>
                          <m:chr m:val="∑"/>
                          <m:supHide m:val="on"/>
                          <m:ctrlPr>
                            <a:rPr lang="en-US" b="0" i="1" smtClean="0">
                              <a:solidFill>
                                <a:schemeClr val="accent2">
                                  <a:lumMod val="75000"/>
                                </a:schemeClr>
                              </a:solidFill>
                              <a:latin typeface="Cambria Math" panose="02040503050406030204" pitchFamily="18" charset="0"/>
                            </a:rPr>
                          </m:ctrlPr>
                        </m:naryPr>
                        <m:sub>
                          <m:r>
                            <m:rPr>
                              <m:brk m:alnAt="7"/>
                            </m:rPr>
                            <a:rPr lang="en-US" b="0" i="1" smtClean="0">
                              <a:solidFill>
                                <a:schemeClr val="accent2">
                                  <a:lumMod val="75000"/>
                                </a:schemeClr>
                              </a:solidFill>
                              <a:latin typeface="Cambria Math" panose="02040503050406030204" pitchFamily="18" charset="0"/>
                            </a:rPr>
                            <m:t>𝑖</m:t>
                          </m:r>
                          <m:r>
                            <a:rPr lang="en-US" b="0" i="1" smtClean="0">
                              <a:solidFill>
                                <a:schemeClr val="accent2">
                                  <a:lumMod val="75000"/>
                                </a:schemeClr>
                              </a:solidFill>
                              <a:latin typeface="Cambria Math" panose="02040503050406030204" pitchFamily="18" charset="0"/>
                            </a:rPr>
                            <m:t>∈</m:t>
                          </m:r>
                          <m:r>
                            <a:rPr lang="en-US" b="0" i="1" smtClean="0">
                              <a:solidFill>
                                <a:schemeClr val="accent2">
                                  <a:lumMod val="75000"/>
                                </a:schemeClr>
                              </a:solidFill>
                              <a:latin typeface="Cambria Math" panose="02040503050406030204" pitchFamily="18" charset="0"/>
                            </a:rPr>
                            <m:t>𝐵</m:t>
                          </m:r>
                          <m:r>
                            <a:rPr lang="en-US" b="0" i="1" smtClean="0">
                              <a:solidFill>
                                <a:schemeClr val="accent2">
                                  <a:lumMod val="75000"/>
                                </a:schemeClr>
                              </a:solidFill>
                              <a:latin typeface="Cambria Math" panose="02040503050406030204" pitchFamily="18" charset="0"/>
                            </a:rPr>
                            <m:t>,</m:t>
                          </m:r>
                          <m:r>
                            <a:rPr lang="en-US" b="0" i="1" smtClean="0">
                              <a:solidFill>
                                <a:schemeClr val="accent2">
                                  <a:lumMod val="75000"/>
                                </a:schemeClr>
                              </a:solidFill>
                              <a:latin typeface="Cambria Math" panose="02040503050406030204" pitchFamily="18" charset="0"/>
                            </a:rPr>
                            <m:t>𝑗</m:t>
                          </m:r>
                          <m:r>
                            <a:rPr lang="en-US" b="0" i="1" smtClean="0">
                              <a:solidFill>
                                <a:schemeClr val="accent2">
                                  <a:lumMod val="75000"/>
                                </a:schemeClr>
                              </a:solidFill>
                              <a:latin typeface="Cambria Math" panose="02040503050406030204" pitchFamily="18" charset="0"/>
                            </a:rPr>
                            <m:t>∈</m:t>
                          </m:r>
                          <m:r>
                            <a:rPr lang="en-US" b="0" i="1" smtClean="0">
                              <a:solidFill>
                                <a:schemeClr val="accent2">
                                  <a:lumMod val="75000"/>
                                </a:schemeClr>
                              </a:solidFill>
                              <a:latin typeface="Cambria Math" panose="02040503050406030204" pitchFamily="18" charset="0"/>
                            </a:rPr>
                            <m:t>𝒮</m:t>
                          </m:r>
                        </m:sub>
                        <m:sup/>
                        <m:e>
                          <m:sSub>
                            <m:sSubPr>
                              <m:ctrlPr>
                                <a:rPr lang="en-US" b="0" i="1" smtClean="0">
                                  <a:solidFill>
                                    <a:schemeClr val="accent2">
                                      <a:lumMod val="75000"/>
                                    </a:schemeClr>
                                  </a:solidFill>
                                  <a:latin typeface="Cambria Math" panose="02040503050406030204" pitchFamily="18" charset="0"/>
                                </a:rPr>
                              </m:ctrlPr>
                            </m:sSubPr>
                            <m:e>
                              <m:sSub>
                                <m:sSubPr>
                                  <m:ctrlPr>
                                    <a:rPr lang="en-US" i="1" smtClean="0">
                                      <a:solidFill>
                                        <a:schemeClr val="accent6">
                                          <a:lumMod val="75000"/>
                                        </a:schemeClr>
                                      </a:solidFill>
                                      <a:latin typeface="Cambria Math" panose="02040503050406030204" pitchFamily="18" charset="0"/>
                                    </a:rPr>
                                  </m:ctrlPr>
                                </m:sSubPr>
                                <m:e>
                                  <m:r>
                                    <a:rPr lang="en-US" i="1">
                                      <a:solidFill>
                                        <a:schemeClr val="accent6">
                                          <a:lumMod val="75000"/>
                                        </a:schemeClr>
                                      </a:solidFill>
                                      <a:latin typeface="Cambria Math" panose="02040503050406030204" pitchFamily="18" charset="0"/>
                                    </a:rPr>
                                    <m:t>𝑤</m:t>
                                  </m:r>
                                </m:e>
                                <m:sub>
                                  <m:r>
                                    <a:rPr lang="en-US" i="1">
                                      <a:solidFill>
                                        <a:schemeClr val="accent6">
                                          <a:lumMod val="75000"/>
                                        </a:schemeClr>
                                      </a:solidFill>
                                      <a:latin typeface="Cambria Math" panose="02040503050406030204" pitchFamily="18" charset="0"/>
                                    </a:rPr>
                                    <m:t>𝑗</m:t>
                                  </m:r>
                                </m:sub>
                              </m:sSub>
                              <m:r>
                                <a:rPr lang="en-US" b="0" i="1" smtClean="0">
                                  <a:solidFill>
                                    <a:schemeClr val="accent2">
                                      <a:lumMod val="75000"/>
                                    </a:schemeClr>
                                  </a:solidFill>
                                  <a:latin typeface="Cambria Math" panose="02040503050406030204" pitchFamily="18" charset="0"/>
                                </a:rPr>
                                <m:t>⋅</m:t>
                              </m:r>
                              <m:r>
                                <a:rPr lang="en-US" b="0" i="1" smtClean="0">
                                  <a:solidFill>
                                    <a:schemeClr val="accent2">
                                      <a:lumMod val="75000"/>
                                    </a:schemeClr>
                                  </a:solidFill>
                                  <a:latin typeface="Cambria Math" panose="02040503050406030204" pitchFamily="18" charset="0"/>
                                </a:rPr>
                                <m:t>𝑦</m:t>
                              </m:r>
                            </m:e>
                            <m:sub>
                              <m:r>
                                <a:rPr lang="en-US" b="0" i="1" smtClean="0">
                                  <a:solidFill>
                                    <a:schemeClr val="accent2">
                                      <a:lumMod val="75000"/>
                                    </a:schemeClr>
                                  </a:solidFill>
                                  <a:latin typeface="Cambria Math" panose="02040503050406030204" pitchFamily="18" charset="0"/>
                                </a:rPr>
                                <m:t>𝑖𝑗</m:t>
                              </m:r>
                            </m:sub>
                          </m:sSub>
                          <m:r>
                            <a:rPr lang="en-US" b="0" i="1" smtClean="0">
                              <a:solidFill>
                                <a:schemeClr val="accent2">
                                  <a:lumMod val="75000"/>
                                </a:schemeClr>
                              </a:solidFill>
                              <a:latin typeface="Cambria Math" panose="02040503050406030204" pitchFamily="18" charset="0"/>
                            </a:rPr>
                            <m:t>⋅</m:t>
                          </m:r>
                          <m:func>
                            <m:funcPr>
                              <m:ctrlPr>
                                <a:rPr lang="en-US" b="0" i="1" smtClean="0">
                                  <a:solidFill>
                                    <a:schemeClr val="accent2">
                                      <a:lumMod val="75000"/>
                                    </a:schemeClr>
                                  </a:solidFill>
                                  <a:latin typeface="Cambria Math" panose="02040503050406030204" pitchFamily="18" charset="0"/>
                                </a:rPr>
                              </m:ctrlPr>
                            </m:funcPr>
                            <m:fName>
                              <m:r>
                                <m:rPr>
                                  <m:sty m:val="p"/>
                                </m:rPr>
                                <a:rPr lang="en-US" b="0" i="0" smtClean="0">
                                  <a:solidFill>
                                    <a:schemeClr val="accent2">
                                      <a:lumMod val="75000"/>
                                    </a:schemeClr>
                                  </a:solidFill>
                                  <a:latin typeface="Cambria Math" panose="02040503050406030204" pitchFamily="18" charset="0"/>
                                </a:rPr>
                                <m:t>log</m:t>
                              </m:r>
                            </m:fName>
                            <m:e>
                              <m:d>
                                <m:dPr>
                                  <m:ctrlPr>
                                    <a:rPr lang="en-US" b="0" i="1" smtClean="0">
                                      <a:solidFill>
                                        <a:schemeClr val="accent2">
                                          <a:lumMod val="75000"/>
                                        </a:schemeClr>
                                      </a:solidFill>
                                      <a:latin typeface="Cambria Math" panose="02040503050406030204" pitchFamily="18" charset="0"/>
                                    </a:rPr>
                                  </m:ctrlPr>
                                </m:dPr>
                                <m:e>
                                  <m:sSub>
                                    <m:sSubPr>
                                      <m:ctrlPr>
                                        <a:rPr lang="en-US" b="0" i="1" smtClean="0">
                                          <a:solidFill>
                                            <a:schemeClr val="accent2">
                                              <a:lumMod val="75000"/>
                                            </a:schemeClr>
                                          </a:solidFill>
                                          <a:latin typeface="Cambria Math" panose="02040503050406030204" pitchFamily="18" charset="0"/>
                                        </a:rPr>
                                      </m:ctrlPr>
                                    </m:sSubPr>
                                    <m:e>
                                      <m:r>
                                        <a:rPr lang="en-US" b="0" i="1" smtClean="0">
                                          <a:solidFill>
                                            <a:schemeClr val="accent2">
                                              <a:lumMod val="75000"/>
                                            </a:schemeClr>
                                          </a:solidFill>
                                          <a:latin typeface="Cambria Math" panose="02040503050406030204" pitchFamily="18" charset="0"/>
                                        </a:rPr>
                                        <m:t>𝑝</m:t>
                                      </m:r>
                                    </m:e>
                                    <m:sub>
                                      <m:r>
                                        <a:rPr lang="en-US" b="0" i="1" smtClean="0">
                                          <a:solidFill>
                                            <a:schemeClr val="accent2">
                                              <a:lumMod val="75000"/>
                                            </a:schemeClr>
                                          </a:solidFill>
                                          <a:latin typeface="Cambria Math" panose="02040503050406030204" pitchFamily="18" charset="0"/>
                                        </a:rPr>
                                        <m:t>𝑖𝑗</m:t>
                                      </m:r>
                                    </m:sub>
                                  </m:sSub>
                                </m:e>
                              </m:d>
                            </m:e>
                          </m:func>
                          <m:r>
                            <a:rPr lang="en-US" b="0" i="1" smtClean="0">
                              <a:solidFill>
                                <a:schemeClr val="accent2">
                                  <a:lumMod val="75000"/>
                                </a:schemeClr>
                              </a:solidFill>
                              <a:latin typeface="Cambria Math" panose="02040503050406030204" pitchFamily="18" charset="0"/>
                            </a:rPr>
                            <m:t>+</m:t>
                          </m:r>
                          <m:sSub>
                            <m:sSubPr>
                              <m:ctrlPr>
                                <a:rPr lang="en-US" i="1">
                                  <a:solidFill>
                                    <a:schemeClr val="accent2">
                                      <a:lumMod val="75000"/>
                                    </a:schemeClr>
                                  </a:solidFill>
                                  <a:latin typeface="Cambria Math" panose="02040503050406030204" pitchFamily="18" charset="0"/>
                                </a:rPr>
                              </m:ctrlPr>
                            </m:sSubPr>
                            <m:e>
                              <m:r>
                                <a:rPr lang="en-US" b="0" i="1" smtClean="0">
                                  <a:solidFill>
                                    <a:schemeClr val="accent2">
                                      <a:lumMod val="75000"/>
                                    </a:schemeClr>
                                  </a:solidFill>
                                  <a:latin typeface="Cambria Math" panose="02040503050406030204" pitchFamily="18" charset="0"/>
                                </a:rPr>
                                <m:t>(1−</m:t>
                              </m:r>
                              <m:r>
                                <a:rPr lang="en-US" i="1">
                                  <a:solidFill>
                                    <a:schemeClr val="accent2">
                                      <a:lumMod val="75000"/>
                                    </a:schemeClr>
                                  </a:solidFill>
                                  <a:latin typeface="Cambria Math" panose="02040503050406030204" pitchFamily="18" charset="0"/>
                                </a:rPr>
                                <m:t>𝑦</m:t>
                              </m:r>
                            </m:e>
                            <m:sub>
                              <m:r>
                                <a:rPr lang="en-US" i="1">
                                  <a:solidFill>
                                    <a:schemeClr val="accent2">
                                      <a:lumMod val="75000"/>
                                    </a:schemeClr>
                                  </a:solidFill>
                                  <a:latin typeface="Cambria Math" panose="02040503050406030204" pitchFamily="18" charset="0"/>
                                </a:rPr>
                                <m:t>𝑖𝑗</m:t>
                              </m:r>
                            </m:sub>
                          </m:sSub>
                          <m:r>
                            <a:rPr lang="en-US" b="0" i="1" smtClean="0">
                              <a:solidFill>
                                <a:schemeClr val="accent2">
                                  <a:lumMod val="75000"/>
                                </a:schemeClr>
                              </a:solidFill>
                              <a:latin typeface="Cambria Math" panose="02040503050406030204" pitchFamily="18" charset="0"/>
                            </a:rPr>
                            <m:t>)</m:t>
                          </m:r>
                          <m:r>
                            <a:rPr lang="en-US" i="1">
                              <a:solidFill>
                                <a:schemeClr val="accent2">
                                  <a:lumMod val="75000"/>
                                </a:schemeClr>
                              </a:solidFill>
                              <a:latin typeface="Cambria Math" panose="02040503050406030204" pitchFamily="18" charset="0"/>
                            </a:rPr>
                            <m:t>⋅</m:t>
                          </m:r>
                          <m:func>
                            <m:funcPr>
                              <m:ctrlPr>
                                <a:rPr lang="en-US" i="1">
                                  <a:solidFill>
                                    <a:schemeClr val="accent2">
                                      <a:lumMod val="75000"/>
                                    </a:schemeClr>
                                  </a:solidFill>
                                  <a:latin typeface="Cambria Math" panose="02040503050406030204" pitchFamily="18" charset="0"/>
                                </a:rPr>
                              </m:ctrlPr>
                            </m:funcPr>
                            <m:fName>
                              <m:r>
                                <m:rPr>
                                  <m:sty m:val="p"/>
                                </m:rPr>
                                <a:rPr lang="en-US">
                                  <a:solidFill>
                                    <a:schemeClr val="accent2">
                                      <a:lumMod val="75000"/>
                                    </a:schemeClr>
                                  </a:solidFill>
                                  <a:latin typeface="Cambria Math" panose="02040503050406030204" pitchFamily="18" charset="0"/>
                                </a:rPr>
                                <m:t>log</m:t>
                              </m:r>
                            </m:fName>
                            <m:e>
                              <m:d>
                                <m:dPr>
                                  <m:ctrlPr>
                                    <a:rPr lang="en-US" i="1">
                                      <a:solidFill>
                                        <a:schemeClr val="accent2">
                                          <a:lumMod val="75000"/>
                                        </a:schemeClr>
                                      </a:solidFill>
                                      <a:latin typeface="Cambria Math" panose="02040503050406030204" pitchFamily="18" charset="0"/>
                                    </a:rPr>
                                  </m:ctrlPr>
                                </m:dPr>
                                <m:e>
                                  <m:r>
                                    <a:rPr lang="en-US" b="0" i="1" smtClean="0">
                                      <a:solidFill>
                                        <a:schemeClr val="accent2">
                                          <a:lumMod val="75000"/>
                                        </a:schemeClr>
                                      </a:solidFill>
                                      <a:latin typeface="Cambria Math" panose="02040503050406030204" pitchFamily="18" charset="0"/>
                                    </a:rPr>
                                    <m:t>1−</m:t>
                                  </m:r>
                                  <m:sSub>
                                    <m:sSubPr>
                                      <m:ctrlPr>
                                        <a:rPr lang="en-US" i="1">
                                          <a:solidFill>
                                            <a:schemeClr val="accent2">
                                              <a:lumMod val="75000"/>
                                            </a:schemeClr>
                                          </a:solidFill>
                                          <a:latin typeface="Cambria Math" panose="02040503050406030204" pitchFamily="18" charset="0"/>
                                        </a:rPr>
                                      </m:ctrlPr>
                                    </m:sSubPr>
                                    <m:e>
                                      <m:r>
                                        <a:rPr lang="en-US" i="1">
                                          <a:solidFill>
                                            <a:schemeClr val="accent2">
                                              <a:lumMod val="75000"/>
                                            </a:schemeClr>
                                          </a:solidFill>
                                          <a:latin typeface="Cambria Math" panose="02040503050406030204" pitchFamily="18" charset="0"/>
                                        </a:rPr>
                                        <m:t>𝑝</m:t>
                                      </m:r>
                                    </m:e>
                                    <m:sub>
                                      <m:r>
                                        <a:rPr lang="en-US" i="1">
                                          <a:solidFill>
                                            <a:schemeClr val="accent2">
                                              <a:lumMod val="75000"/>
                                            </a:schemeClr>
                                          </a:solidFill>
                                          <a:latin typeface="Cambria Math" panose="02040503050406030204" pitchFamily="18" charset="0"/>
                                        </a:rPr>
                                        <m:t>𝑖𝑗</m:t>
                                      </m:r>
                                    </m:sub>
                                  </m:sSub>
                                </m:e>
                              </m:d>
                            </m:e>
                          </m:func>
                        </m:e>
                      </m:nary>
                    </m:oMath>
                  </m:oMathPara>
                </a14:m>
                <a:endParaRPr lang="en-US" dirty="0">
                  <a:solidFill>
                    <a:schemeClr val="accent2">
                      <a:lumMod val="40000"/>
                      <a:lumOff val="60000"/>
                    </a:schemeClr>
                  </a:solidFill>
                </a:endParaRPr>
              </a:p>
              <a:p>
                <a:pPr marL="0" indent="0" algn="ctr">
                  <a:buNone/>
                </a:pPr>
                <a:endParaRPr lang="en-US" dirty="0">
                  <a:solidFill>
                    <a:schemeClr val="accent2">
                      <a:lumMod val="40000"/>
                      <a:lumOff val="60000"/>
                    </a:schemeClr>
                  </a:solidFill>
                </a:endParaRPr>
              </a:p>
              <a:p>
                <a:pPr marL="0" indent="0">
                  <a:buNone/>
                </a:pPr>
                <a:endParaRPr lang="en-US" dirty="0">
                  <a:solidFill>
                    <a:schemeClr val="accent2">
                      <a:lumMod val="40000"/>
                      <a:lumOff val="60000"/>
                    </a:schemeClr>
                  </a:solidFill>
                </a:endParaRPr>
              </a:p>
              <a:p>
                <a:pPr marL="0" indent="0">
                  <a:buNone/>
                </a:pPr>
                <a:endParaRPr lang="en-US" noProof="0" dirty="0"/>
              </a:p>
            </p:txBody>
          </p:sp>
        </mc:Choice>
        <mc:Fallback>
          <p:sp>
            <p:nvSpPr>
              <p:cNvPr id="7" name="Content Placeholder 2">
                <a:extLst>
                  <a:ext uri="{FF2B5EF4-FFF2-40B4-BE49-F238E27FC236}">
                    <a16:creationId xmlns:a16="http://schemas.microsoft.com/office/drawing/2014/main" id="{5B903CD4-D531-7098-7F78-05F5C5B2CB23}"/>
                  </a:ext>
                </a:extLst>
              </p:cNvPr>
              <p:cNvSpPr txBox="1">
                <a:spLocks noRot="1" noChangeAspect="1" noMove="1" noResize="1" noEditPoints="1" noAdjustHandles="1" noChangeArrowheads="1" noChangeShapeType="1" noTextEdit="1"/>
              </p:cNvSpPr>
              <p:nvPr/>
            </p:nvSpPr>
            <p:spPr>
              <a:xfrm>
                <a:off x="838200" y="1879030"/>
                <a:ext cx="10220130" cy="3599815"/>
              </a:xfrm>
              <a:prstGeom prst="rect">
                <a:avLst/>
              </a:prstGeom>
              <a:blipFill>
                <a:blip r:embed="rId2"/>
                <a:stretch>
                  <a:fillRect l="-870" t="-2807" b="-48421"/>
                </a:stretch>
              </a:blipFill>
            </p:spPr>
            <p:txBody>
              <a:bodyPr/>
              <a:lstStyle/>
              <a:p>
                <a:r>
                  <a:rPr lang="en-FR">
                    <a:noFill/>
                  </a:rPr>
                  <a:t> </a:t>
                </a:r>
              </a:p>
            </p:txBody>
          </p:sp>
        </mc:Fallback>
      </mc:AlternateContent>
      <p:sp>
        <p:nvSpPr>
          <p:cNvPr id="3" name="Slide Number Placeholder 2">
            <a:extLst>
              <a:ext uri="{FF2B5EF4-FFF2-40B4-BE49-F238E27FC236}">
                <a16:creationId xmlns:a16="http://schemas.microsoft.com/office/drawing/2014/main" id="{F0FEB0E9-FFBF-1715-5CE2-181270219483}"/>
              </a:ext>
            </a:extLst>
          </p:cNvPr>
          <p:cNvSpPr>
            <a:spLocks noGrp="1"/>
          </p:cNvSpPr>
          <p:nvPr>
            <p:ph type="sldNum" sz="quarter" idx="12"/>
          </p:nvPr>
        </p:nvSpPr>
        <p:spPr/>
        <p:txBody>
          <a:bodyPr/>
          <a:lstStyle/>
          <a:p>
            <a:fld id="{41B74AA9-3598-457C-B1B2-1C99F315C63A}" type="slidenum">
              <a:rPr lang="en-GB" smtClean="0"/>
              <a:t>5</a:t>
            </a:fld>
            <a:endParaRPr lang="en-GB" dirty="0"/>
          </a:p>
        </p:txBody>
      </p:sp>
    </p:spTree>
    <p:extLst>
      <p:ext uri="{BB962C8B-B14F-4D97-AF65-F5344CB8AC3E}">
        <p14:creationId xmlns:p14="http://schemas.microsoft.com/office/powerpoint/2010/main" val="2963134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30639-8DA2-7EFA-8039-E65BADB30CF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0A3B31C-DF80-E575-09D2-4AA7622ECE8C}"/>
              </a:ext>
            </a:extLst>
          </p:cNvPr>
          <p:cNvSpPr>
            <a:spLocks noGrp="1"/>
          </p:cNvSpPr>
          <p:nvPr>
            <p:ph type="sldNum" sz="quarter" idx="12"/>
          </p:nvPr>
        </p:nvSpPr>
        <p:spPr/>
        <p:txBody>
          <a:bodyPr/>
          <a:lstStyle/>
          <a:p>
            <a:fld id="{41B74AA9-3598-457C-B1B2-1C99F315C63A}" type="slidenum">
              <a:rPr lang="en-GB" smtClean="0"/>
              <a:t>6</a:t>
            </a:fld>
            <a:endParaRPr lang="en-GB" dirty="0"/>
          </a:p>
        </p:txBody>
      </p:sp>
      <p:sp>
        <p:nvSpPr>
          <p:cNvPr id="5" name="Title 4">
            <a:extLst>
              <a:ext uri="{FF2B5EF4-FFF2-40B4-BE49-F238E27FC236}">
                <a16:creationId xmlns:a16="http://schemas.microsoft.com/office/drawing/2014/main" id="{26293CE3-5D58-7AB2-99A2-850CBBD62B8B}"/>
              </a:ext>
            </a:extLst>
          </p:cNvPr>
          <p:cNvSpPr>
            <a:spLocks noGrp="1"/>
          </p:cNvSpPr>
          <p:nvPr>
            <p:ph type="title"/>
          </p:nvPr>
        </p:nvSpPr>
        <p:spPr>
          <a:xfrm>
            <a:off x="838200" y="2766218"/>
            <a:ext cx="10515600" cy="1325563"/>
          </a:xfrm>
        </p:spPr>
        <p:txBody>
          <a:bodyPr/>
          <a:lstStyle/>
          <a:p>
            <a:r>
              <a:rPr lang="en-FR" dirty="0"/>
              <a:t>PA Data is </a:t>
            </a:r>
            <a:r>
              <a:rPr lang="en-FR" dirty="0">
                <a:solidFill>
                  <a:schemeClr val="accent2">
                    <a:lumMod val="75000"/>
                  </a:schemeClr>
                </a:solidFill>
              </a:rPr>
              <a:t>super cool</a:t>
            </a:r>
            <a:r>
              <a:rPr lang="en-FR" dirty="0"/>
              <a:t>.</a:t>
            </a:r>
            <a:br>
              <a:rPr lang="en-FR" dirty="0"/>
            </a:br>
            <a:r>
              <a:rPr lang="en-FR" dirty="0"/>
              <a:t>What if we do not have it?</a:t>
            </a:r>
          </a:p>
        </p:txBody>
      </p:sp>
      <mc:AlternateContent xmlns:mc="http://schemas.openxmlformats.org/markup-compatibility/2006">
        <mc:Choice xmlns:p14="http://schemas.microsoft.com/office/powerpoint/2010/main" Requires="p14">
          <p:contentPart p14:bwMode="auto" r:id="rId2">
            <p14:nvContentPartPr>
              <p14:cNvPr id="10" name="Ink 9">
                <a:extLst>
                  <a:ext uri="{FF2B5EF4-FFF2-40B4-BE49-F238E27FC236}">
                    <a16:creationId xmlns:a16="http://schemas.microsoft.com/office/drawing/2014/main" id="{43F6CAF3-21B2-0A50-82D5-1B00DC8C97FD}"/>
                  </a:ext>
                </a:extLst>
              </p14:cNvPr>
              <p14:cNvContentPartPr/>
              <p14:nvPr/>
            </p14:nvContentPartPr>
            <p14:xfrm>
              <a:off x="8310266" y="1802880"/>
              <a:ext cx="360" cy="360"/>
            </p14:xfrm>
          </p:contentPart>
        </mc:Choice>
        <mc:Fallback>
          <p:pic>
            <p:nvPicPr>
              <p:cNvPr id="10" name="Ink 9">
                <a:extLst>
                  <a:ext uri="{FF2B5EF4-FFF2-40B4-BE49-F238E27FC236}">
                    <a16:creationId xmlns:a16="http://schemas.microsoft.com/office/drawing/2014/main" id="{43F6CAF3-21B2-0A50-82D5-1B00DC8C97FD}"/>
                  </a:ext>
                </a:extLst>
              </p:cNvPr>
              <p:cNvPicPr/>
              <p:nvPr/>
            </p:nvPicPr>
            <p:blipFill>
              <a:blip r:embed="rId3"/>
              <a:stretch>
                <a:fillRect/>
              </a:stretch>
            </p:blipFill>
            <p:spPr>
              <a:xfrm>
                <a:off x="8292266" y="1784880"/>
                <a:ext cx="36000" cy="36000"/>
              </a:xfrm>
              <a:prstGeom prst="rect">
                <a:avLst/>
              </a:prstGeom>
            </p:spPr>
          </p:pic>
        </mc:Fallback>
      </mc:AlternateContent>
      <p:pic>
        <p:nvPicPr>
          <p:cNvPr id="15" name="Picture 14" descr="Happy Flower PNG, Vector, PSD, and Clipart With Transparent Background for  Free Download | Pngtree">
            <a:extLst>
              <a:ext uri="{FF2B5EF4-FFF2-40B4-BE49-F238E27FC236}">
                <a16:creationId xmlns:a16="http://schemas.microsoft.com/office/drawing/2014/main" id="{082FE009-FCFE-144D-F2F0-D2E87E6F7048}"/>
              </a:ext>
            </a:extLst>
          </p:cNvPr>
          <p:cNvPicPr>
            <a:picLocks noChangeAspect="1"/>
          </p:cNvPicPr>
          <p:nvPr/>
        </p:nvPicPr>
        <p:blipFill>
          <a:blip r:embed="rId4"/>
          <a:stretch>
            <a:fillRect/>
          </a:stretch>
        </p:blipFill>
        <p:spPr>
          <a:xfrm>
            <a:off x="8610600" y="2285999"/>
            <a:ext cx="2235200" cy="2286000"/>
          </a:xfrm>
          <a:prstGeom prst="rect">
            <a:avLst/>
          </a:prstGeom>
        </p:spPr>
      </p:pic>
    </p:spTree>
    <p:extLst>
      <p:ext uri="{BB962C8B-B14F-4D97-AF65-F5344CB8AC3E}">
        <p14:creationId xmlns:p14="http://schemas.microsoft.com/office/powerpoint/2010/main" val="2502996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0E523-4DC1-AD22-CD5A-8735A9271094}"/>
              </a:ext>
            </a:extLst>
          </p:cNvPr>
          <p:cNvSpPr>
            <a:spLocks noGrp="1"/>
          </p:cNvSpPr>
          <p:nvPr>
            <p:ph type="title"/>
          </p:nvPr>
        </p:nvSpPr>
        <p:spPr/>
        <p:txBody>
          <a:bodyPr/>
          <a:lstStyle/>
          <a:p>
            <a:r>
              <a:rPr lang="en-US" noProof="0" dirty="0"/>
              <a:t>Presence Only (PO) Data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64BC33E-C76F-EC82-07F3-E69291F04833}"/>
                  </a:ext>
                </a:extLst>
              </p:cNvPr>
              <p:cNvSpPr>
                <a:spLocks noGrp="1"/>
              </p:cNvSpPr>
              <p:nvPr>
                <p:ph idx="1"/>
              </p:nvPr>
            </p:nvSpPr>
            <p:spPr>
              <a:xfrm>
                <a:off x="838200" y="1690687"/>
                <a:ext cx="5591629" cy="4351338"/>
              </a:xfrm>
            </p:spPr>
            <p:txBody>
              <a:bodyPr>
                <a:normAutofit/>
              </a:bodyPr>
              <a:lstStyle/>
              <a:p>
                <a:pPr marL="0" indent="0">
                  <a:buNone/>
                </a:pPr>
                <a:endParaRPr lang="en-US" noProof="0" dirty="0"/>
              </a:p>
              <a:p>
                <a:r>
                  <a:rPr lang="en-US" dirty="0"/>
                  <a:t>Opportunistic observations, which only </a:t>
                </a:r>
                <a:r>
                  <a:rPr lang="en-US" noProof="0" dirty="0"/>
                  <a:t>reports presences. </a:t>
                </a:r>
                <a:r>
                  <a:rPr lang="en-US" dirty="0"/>
                  <a:t>T</a:t>
                </a:r>
                <a:r>
                  <a:rPr lang="en-US" noProof="0" dirty="0"/>
                  <a:t>hen: </a:t>
                </a:r>
                <a14:m>
                  <m:oMath xmlns:m="http://schemas.openxmlformats.org/officeDocument/2006/math">
                    <m:sSub>
                      <m:sSubPr>
                        <m:ctrlPr>
                          <a:rPr lang="en-US" b="0" i="1" noProof="0" smtClean="0">
                            <a:solidFill>
                              <a:schemeClr val="accent2">
                                <a:lumMod val="75000"/>
                              </a:schemeClr>
                            </a:solidFill>
                            <a:latin typeface="Cambria Math" panose="02040503050406030204" pitchFamily="18" charset="0"/>
                          </a:rPr>
                        </m:ctrlPr>
                      </m:sSubPr>
                      <m:e>
                        <m:r>
                          <a:rPr lang="en-US" b="0" i="1" noProof="0" smtClean="0">
                            <a:solidFill>
                              <a:schemeClr val="accent2">
                                <a:lumMod val="75000"/>
                              </a:schemeClr>
                            </a:solidFill>
                            <a:latin typeface="Cambria Math" panose="02040503050406030204" pitchFamily="18" charset="0"/>
                          </a:rPr>
                          <m:t>𝑦</m:t>
                        </m:r>
                      </m:e>
                      <m:sub>
                        <m:r>
                          <a:rPr lang="en-US" b="0" i="1" noProof="0" smtClean="0">
                            <a:solidFill>
                              <a:schemeClr val="accent2">
                                <a:lumMod val="75000"/>
                              </a:schemeClr>
                            </a:solidFill>
                            <a:latin typeface="Cambria Math" panose="02040503050406030204" pitchFamily="18" charset="0"/>
                          </a:rPr>
                          <m:t>𝑖𝑗</m:t>
                        </m:r>
                      </m:sub>
                    </m:sSub>
                    <m:r>
                      <a:rPr lang="en-US" b="0" i="1" noProof="0" smtClean="0">
                        <a:solidFill>
                          <a:schemeClr val="accent2">
                            <a:lumMod val="75000"/>
                          </a:schemeClr>
                        </a:solidFill>
                        <a:latin typeface="Cambria Math" panose="02040503050406030204" pitchFamily="18" charset="0"/>
                      </a:rPr>
                      <m:t>∈{−,1}</m:t>
                    </m:r>
                  </m:oMath>
                </a14:m>
                <a:endParaRPr lang="en-US" dirty="0">
                  <a:solidFill>
                    <a:schemeClr val="accent2">
                      <a:lumMod val="75000"/>
                    </a:schemeClr>
                  </a:solidFill>
                </a:endParaRPr>
              </a:p>
              <a:p>
                <a:endParaRPr lang="en-US" dirty="0">
                  <a:solidFill>
                    <a:schemeClr val="accent2">
                      <a:lumMod val="40000"/>
                      <a:lumOff val="60000"/>
                    </a:schemeClr>
                  </a:solidFill>
                </a:endParaRPr>
              </a:p>
              <a:p>
                <a:r>
                  <a:rPr lang="en-US" dirty="0"/>
                  <a:t>Tends to be biased geographically</a:t>
                </a:r>
              </a:p>
              <a:p>
                <a:pPr marL="0" indent="0">
                  <a:buNone/>
                </a:pPr>
                <a:endParaRPr lang="en-US" noProof="0" dirty="0">
                  <a:solidFill>
                    <a:schemeClr val="accent2">
                      <a:lumMod val="40000"/>
                      <a:lumOff val="60000"/>
                    </a:schemeClr>
                  </a:solidFill>
                </a:endParaRPr>
              </a:p>
              <a:p>
                <a:r>
                  <a:rPr lang="en-US" noProof="0" dirty="0">
                    <a:solidFill>
                      <a:schemeClr val="tx2"/>
                    </a:solidFill>
                  </a:rPr>
                  <a:t>Largest collections come from </a:t>
                </a:r>
                <a:r>
                  <a:rPr lang="en-US" b="1" noProof="0" dirty="0">
                    <a:solidFill>
                      <a:schemeClr val="tx2"/>
                    </a:solidFill>
                  </a:rPr>
                  <a:t>citizen science platforms</a:t>
                </a:r>
              </a:p>
              <a:p>
                <a:pPr marL="0" indent="0">
                  <a:buNone/>
                </a:pPr>
                <a:endParaRPr lang="en-US" dirty="0">
                  <a:solidFill>
                    <a:schemeClr val="tx2"/>
                  </a:solidFill>
                </a:endParaRPr>
              </a:p>
              <a:p>
                <a:pPr marL="0" indent="0">
                  <a:buNone/>
                </a:pPr>
                <a:endParaRPr lang="en-US" noProof="0" dirty="0">
                  <a:solidFill>
                    <a:schemeClr val="accent2">
                      <a:lumMod val="40000"/>
                      <a:lumOff val="60000"/>
                    </a:schemeClr>
                  </a:solidFill>
                </a:endParaRPr>
              </a:p>
              <a:p>
                <a:endParaRPr lang="en-US" noProof="0" dirty="0"/>
              </a:p>
            </p:txBody>
          </p:sp>
        </mc:Choice>
        <mc:Fallback xmlns="">
          <p:sp>
            <p:nvSpPr>
              <p:cNvPr id="3" name="Content Placeholder 2">
                <a:extLst>
                  <a:ext uri="{FF2B5EF4-FFF2-40B4-BE49-F238E27FC236}">
                    <a16:creationId xmlns:a16="http://schemas.microsoft.com/office/drawing/2014/main" id="{264BC33E-C76F-EC82-07F3-E69291F04833}"/>
                  </a:ext>
                </a:extLst>
              </p:cNvPr>
              <p:cNvSpPr>
                <a:spLocks noGrp="1" noRot="1" noChangeAspect="1" noMove="1" noResize="1" noEditPoints="1" noAdjustHandles="1" noChangeArrowheads="1" noChangeShapeType="1" noTextEdit="1"/>
              </p:cNvSpPr>
              <p:nvPr>
                <p:ph idx="1"/>
              </p:nvPr>
            </p:nvSpPr>
            <p:spPr>
              <a:xfrm>
                <a:off x="838200" y="1690687"/>
                <a:ext cx="5591629" cy="4351338"/>
              </a:xfrm>
              <a:blipFill>
                <a:blip r:embed="rId2"/>
                <a:stretch>
                  <a:fillRect l="-2041" r="-1587" b="-1163"/>
                </a:stretch>
              </a:blipFill>
            </p:spPr>
            <p:txBody>
              <a:bodyPr/>
              <a:lstStyle/>
              <a:p>
                <a:r>
                  <a:rPr lang="en-FR">
                    <a:noFill/>
                  </a:rPr>
                  <a:t> </a:t>
                </a:r>
              </a:p>
            </p:txBody>
          </p:sp>
        </mc:Fallback>
      </mc:AlternateContent>
      <p:pic>
        <p:nvPicPr>
          <p:cNvPr id="5" name="Picture 4">
            <a:extLst>
              <a:ext uri="{FF2B5EF4-FFF2-40B4-BE49-F238E27FC236}">
                <a16:creationId xmlns:a16="http://schemas.microsoft.com/office/drawing/2014/main" id="{1C631572-4D33-6EBB-51BE-7D74C04F6AC3}"/>
              </a:ext>
            </a:extLst>
          </p:cNvPr>
          <p:cNvPicPr>
            <a:picLocks noChangeAspect="1"/>
          </p:cNvPicPr>
          <p:nvPr/>
        </p:nvPicPr>
        <p:blipFill>
          <a:blip r:embed="rId3"/>
          <a:stretch>
            <a:fillRect/>
          </a:stretch>
        </p:blipFill>
        <p:spPr>
          <a:xfrm>
            <a:off x="7197990" y="256778"/>
            <a:ext cx="2862908" cy="2867819"/>
          </a:xfrm>
          <a:prstGeom prst="rect">
            <a:avLst/>
          </a:prstGeom>
        </p:spPr>
      </p:pic>
      <p:pic>
        <p:nvPicPr>
          <p:cNvPr id="7" name="Picture 6">
            <a:extLst>
              <a:ext uri="{FF2B5EF4-FFF2-40B4-BE49-F238E27FC236}">
                <a16:creationId xmlns:a16="http://schemas.microsoft.com/office/drawing/2014/main" id="{45E55073-E08A-26BF-341C-C66B41953F2F}"/>
              </a:ext>
            </a:extLst>
          </p:cNvPr>
          <p:cNvPicPr>
            <a:picLocks noChangeAspect="1"/>
          </p:cNvPicPr>
          <p:nvPr/>
        </p:nvPicPr>
        <p:blipFill>
          <a:blip r:embed="rId4"/>
          <a:stretch>
            <a:fillRect/>
          </a:stretch>
        </p:blipFill>
        <p:spPr>
          <a:xfrm>
            <a:off x="7095198" y="3429000"/>
            <a:ext cx="3948853" cy="2996482"/>
          </a:xfrm>
          <a:prstGeom prst="rect">
            <a:avLst/>
          </a:prstGeom>
        </p:spPr>
      </p:pic>
      <p:sp>
        <p:nvSpPr>
          <p:cNvPr id="4" name="Slide Number Placeholder 3">
            <a:extLst>
              <a:ext uri="{FF2B5EF4-FFF2-40B4-BE49-F238E27FC236}">
                <a16:creationId xmlns:a16="http://schemas.microsoft.com/office/drawing/2014/main" id="{2C1C2597-4108-352B-ABDB-4035C0B7EF32}"/>
              </a:ext>
            </a:extLst>
          </p:cNvPr>
          <p:cNvSpPr>
            <a:spLocks noGrp="1"/>
          </p:cNvSpPr>
          <p:nvPr>
            <p:ph type="sldNum" sz="quarter" idx="12"/>
          </p:nvPr>
        </p:nvSpPr>
        <p:spPr/>
        <p:txBody>
          <a:bodyPr/>
          <a:lstStyle/>
          <a:p>
            <a:fld id="{41B74AA9-3598-457C-B1B2-1C99F315C63A}" type="slidenum">
              <a:rPr lang="en-GB" smtClean="0"/>
              <a:t>7</a:t>
            </a:fld>
            <a:endParaRPr lang="en-GB" dirty="0"/>
          </a:p>
        </p:txBody>
      </p:sp>
    </p:spTree>
    <p:extLst>
      <p:ext uri="{BB962C8B-B14F-4D97-AF65-F5344CB8AC3E}">
        <p14:creationId xmlns:p14="http://schemas.microsoft.com/office/powerpoint/2010/main" val="1736334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7E554-E4E4-A504-7255-1F8BC89DA5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EC85B8-121D-E62D-2101-605DBCBA8591}"/>
              </a:ext>
            </a:extLst>
          </p:cNvPr>
          <p:cNvSpPr>
            <a:spLocks noGrp="1"/>
          </p:cNvSpPr>
          <p:nvPr>
            <p:ph type="title"/>
          </p:nvPr>
        </p:nvSpPr>
        <p:spPr/>
        <p:txBody>
          <a:bodyPr/>
          <a:lstStyle/>
          <a:p>
            <a:r>
              <a:rPr lang="en-US" noProof="0" dirty="0"/>
              <a:t>Model training with PO</a:t>
            </a:r>
          </a:p>
        </p:txBody>
      </p:sp>
      <p:sp>
        <p:nvSpPr>
          <p:cNvPr id="3" name="Content Placeholder 2">
            <a:extLst>
              <a:ext uri="{FF2B5EF4-FFF2-40B4-BE49-F238E27FC236}">
                <a16:creationId xmlns:a16="http://schemas.microsoft.com/office/drawing/2014/main" id="{B85822B0-3F16-8D13-1BE0-24341AE7A9FE}"/>
              </a:ext>
            </a:extLst>
          </p:cNvPr>
          <p:cNvSpPr txBox="1">
            <a:spLocks/>
          </p:cNvSpPr>
          <p:nvPr/>
        </p:nvSpPr>
        <p:spPr>
          <a:xfrm>
            <a:off x="8382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4" name="Content Placeholder 2">
            <a:extLst>
              <a:ext uri="{FF2B5EF4-FFF2-40B4-BE49-F238E27FC236}">
                <a16:creationId xmlns:a16="http://schemas.microsoft.com/office/drawing/2014/main" id="{9FB637B5-9839-8D76-E3F0-AEC64F34D0B2}"/>
              </a:ext>
            </a:extLst>
          </p:cNvPr>
          <p:cNvSpPr txBox="1">
            <a:spLocks/>
          </p:cNvSpPr>
          <p:nvPr/>
        </p:nvSpPr>
        <p:spPr>
          <a:xfrm>
            <a:off x="838200" y="1825625"/>
            <a:ext cx="788592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noProof="0" dirty="0"/>
          </a:p>
        </p:txBody>
      </p:sp>
      <mc:AlternateContent xmlns:mc="http://schemas.openxmlformats.org/markup-compatibility/2006">
        <mc:Choice xmlns:a14="http://schemas.microsoft.com/office/drawing/2010/main" Requires="a14">
          <p:sp>
            <p:nvSpPr>
              <p:cNvPr id="6" name="Content Placeholder 2">
                <a:extLst>
                  <a:ext uri="{FF2B5EF4-FFF2-40B4-BE49-F238E27FC236}">
                    <a16:creationId xmlns:a16="http://schemas.microsoft.com/office/drawing/2014/main" id="{2E1E8DBC-CD6F-3DE4-EF04-875C1ADE655F}"/>
                  </a:ext>
                </a:extLst>
              </p:cNvPr>
              <p:cNvSpPr txBox="1">
                <a:spLocks/>
              </p:cNvSpPr>
              <p:nvPr/>
            </p:nvSpPr>
            <p:spPr>
              <a:xfrm>
                <a:off x="838200" y="1784984"/>
                <a:ext cx="9583455" cy="48799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Consider the relative intensity of species </a:t>
                </a:r>
                <a14:m>
                  <m:oMath xmlns:m="http://schemas.openxmlformats.org/officeDocument/2006/math">
                    <m:r>
                      <a:rPr lang="en-US" b="0" i="1" smtClean="0">
                        <a:solidFill>
                          <a:schemeClr val="accent2">
                            <a:lumMod val="75000"/>
                          </a:schemeClr>
                        </a:solidFill>
                        <a:latin typeface="Cambria Math" panose="02040503050406030204" pitchFamily="18" charset="0"/>
                      </a:rPr>
                      <m:t>𝑗</m:t>
                    </m:r>
                  </m:oMath>
                </a14:m>
                <a:r>
                  <a:rPr lang="en-US" noProof="0" dirty="0"/>
                  <a:t> in a batch </a:t>
                </a:r>
                <a14:m>
                  <m:oMath xmlns:m="http://schemas.openxmlformats.org/officeDocument/2006/math">
                    <m:r>
                      <a:rPr lang="en-US" b="0" i="1" noProof="0" smtClean="0">
                        <a:solidFill>
                          <a:schemeClr val="accent2">
                            <a:lumMod val="75000"/>
                          </a:schemeClr>
                        </a:solidFill>
                        <a:latin typeface="Cambria Math" panose="02040503050406030204" pitchFamily="18" charset="0"/>
                      </a:rPr>
                      <m:t>𝐵</m:t>
                    </m:r>
                  </m:oMath>
                </a14:m>
                <a:endParaRPr lang="en-US" noProof="0" dirty="0"/>
              </a:p>
              <a:p>
                <a:pPr marL="0" indent="0">
                  <a:buNone/>
                </a:pPr>
                <a:r>
                  <a:rPr lang="en-US" dirty="0"/>
                  <a:t>(softmax over sites)</a:t>
                </a:r>
                <a:r>
                  <a:rPr lang="en-US" noProof="0" dirty="0"/>
                  <a:t>:</a:t>
                </a:r>
              </a:p>
              <a:p>
                <a:pPr marL="0" indent="0">
                  <a:buNone/>
                </a:pPr>
                <a14:m>
                  <m:oMathPara xmlns:m="http://schemas.openxmlformats.org/officeDocument/2006/math">
                    <m:oMathParaPr>
                      <m:jc m:val="centerGroup"/>
                    </m:oMathParaPr>
                    <m:oMath xmlns:m="http://schemas.openxmlformats.org/officeDocument/2006/math">
                      <m:sSub>
                        <m:sSubPr>
                          <m:ctrlPr>
                            <a:rPr lang="en-US" i="1" smtClean="0">
                              <a:solidFill>
                                <a:schemeClr val="accent2">
                                  <a:lumMod val="75000"/>
                                </a:schemeClr>
                              </a:solidFill>
                              <a:latin typeface="Cambria Math" panose="02040503050406030204" pitchFamily="18" charset="0"/>
                            </a:rPr>
                          </m:ctrlPr>
                        </m:sSubPr>
                        <m:e>
                          <m:r>
                            <a:rPr lang="en-US" i="1">
                              <a:solidFill>
                                <a:schemeClr val="accent2">
                                  <a:lumMod val="75000"/>
                                </a:schemeClr>
                              </a:solidFill>
                              <a:latin typeface="Cambria Math" panose="02040503050406030204" pitchFamily="18" charset="0"/>
                            </a:rPr>
                            <m:t> </m:t>
                          </m:r>
                          <m:acc>
                            <m:accPr>
                              <m:chr m:val="̃"/>
                              <m:ctrlPr>
                                <a:rPr lang="en-US" b="0" i="1" smtClean="0">
                                  <a:solidFill>
                                    <a:schemeClr val="accent2">
                                      <a:lumMod val="75000"/>
                                    </a:schemeClr>
                                  </a:solidFill>
                                  <a:latin typeface="Cambria Math" panose="02040503050406030204" pitchFamily="18" charset="0"/>
                                </a:rPr>
                              </m:ctrlPr>
                            </m:accPr>
                            <m:e>
                              <m:r>
                                <a:rPr lang="en-US" i="1">
                                  <a:solidFill>
                                    <a:schemeClr val="accent2">
                                      <a:lumMod val="75000"/>
                                    </a:schemeClr>
                                  </a:solidFill>
                                  <a:latin typeface="Cambria Math" panose="02040503050406030204" pitchFamily="18" charset="0"/>
                                </a:rPr>
                                <m:t>𝜆</m:t>
                              </m:r>
                            </m:e>
                          </m:acc>
                        </m:e>
                        <m:sub>
                          <m:r>
                            <a:rPr lang="en-US" i="1">
                              <a:solidFill>
                                <a:schemeClr val="accent2">
                                  <a:lumMod val="75000"/>
                                </a:schemeClr>
                              </a:solidFill>
                              <a:latin typeface="Cambria Math" panose="02040503050406030204" pitchFamily="18" charset="0"/>
                            </a:rPr>
                            <m:t>𝑖𝑗</m:t>
                          </m:r>
                        </m:sub>
                      </m:sSub>
                      <m:r>
                        <a:rPr lang="en-US" i="1">
                          <a:solidFill>
                            <a:schemeClr val="accent2">
                              <a:lumMod val="75000"/>
                            </a:schemeClr>
                          </a:solidFill>
                          <a:latin typeface="Cambria Math" panose="02040503050406030204" pitchFamily="18" charset="0"/>
                        </a:rPr>
                        <m:t>=</m:t>
                      </m:r>
                      <m:f>
                        <m:fPr>
                          <m:ctrlPr>
                            <a:rPr lang="en-US" i="1">
                              <a:solidFill>
                                <a:schemeClr val="accent2">
                                  <a:lumMod val="75000"/>
                                </a:schemeClr>
                              </a:solidFill>
                              <a:latin typeface="Cambria Math" panose="02040503050406030204" pitchFamily="18" charset="0"/>
                            </a:rPr>
                          </m:ctrlPr>
                        </m:fPr>
                        <m:num>
                          <m:r>
                            <m:rPr>
                              <m:sty m:val="p"/>
                            </m:rPr>
                            <a:rPr lang="en-US" b="0" i="0" smtClean="0">
                              <a:solidFill>
                                <a:schemeClr val="accent2">
                                  <a:lumMod val="75000"/>
                                </a:schemeClr>
                              </a:solidFill>
                              <a:latin typeface="Cambria Math" panose="02040503050406030204" pitchFamily="18" charset="0"/>
                            </a:rPr>
                            <m:t>exp</m:t>
                          </m:r>
                          <m:r>
                            <a:rPr lang="en-US" b="0" i="1" smtClean="0">
                              <a:solidFill>
                                <a:schemeClr val="accent2">
                                  <a:lumMod val="75000"/>
                                </a:schemeClr>
                              </a:solidFill>
                              <a:latin typeface="Cambria Math" panose="02040503050406030204" pitchFamily="18" charset="0"/>
                            </a:rPr>
                            <m:t>⁡(</m:t>
                          </m:r>
                          <m:sSub>
                            <m:sSubPr>
                              <m:ctrlPr>
                                <a:rPr lang="en-US" i="1">
                                  <a:solidFill>
                                    <a:schemeClr val="accent2">
                                      <a:lumMod val="75000"/>
                                    </a:schemeClr>
                                  </a:solidFill>
                                  <a:latin typeface="Cambria Math" panose="02040503050406030204" pitchFamily="18" charset="0"/>
                                </a:rPr>
                              </m:ctrlPr>
                            </m:sSubPr>
                            <m:e>
                              <m:r>
                                <a:rPr lang="en-US" b="0" i="1" smtClean="0">
                                  <a:solidFill>
                                    <a:schemeClr val="accent2">
                                      <a:lumMod val="75000"/>
                                    </a:schemeClr>
                                  </a:solidFill>
                                  <a:latin typeface="Cambria Math" panose="02040503050406030204" pitchFamily="18" charset="0"/>
                                </a:rPr>
                                <m:t>−</m:t>
                              </m:r>
                              <m:r>
                                <a:rPr lang="en-US" i="1">
                                  <a:solidFill>
                                    <a:schemeClr val="accent2">
                                      <a:lumMod val="75000"/>
                                    </a:schemeClr>
                                  </a:solidFill>
                                  <a:latin typeface="Cambria Math" panose="02040503050406030204" pitchFamily="18" charset="0"/>
                                </a:rPr>
                                <m:t>𝑓</m:t>
                              </m:r>
                            </m:e>
                            <m:sub>
                              <m:r>
                                <a:rPr lang="en-US" i="1">
                                  <a:solidFill>
                                    <a:schemeClr val="accent2">
                                      <a:lumMod val="75000"/>
                                    </a:schemeClr>
                                  </a:solidFill>
                                  <a:latin typeface="Cambria Math" panose="02040503050406030204" pitchFamily="18" charset="0"/>
                                </a:rPr>
                                <m:t>𝜃</m:t>
                              </m:r>
                            </m:sub>
                          </m:sSub>
                          <m:sSub>
                            <m:sSubPr>
                              <m:ctrlPr>
                                <a:rPr lang="en-US" i="1">
                                  <a:solidFill>
                                    <a:schemeClr val="accent2">
                                      <a:lumMod val="75000"/>
                                    </a:schemeClr>
                                  </a:solidFill>
                                  <a:latin typeface="Cambria Math" panose="02040503050406030204" pitchFamily="18" charset="0"/>
                                </a:rPr>
                              </m:ctrlPr>
                            </m:sSubPr>
                            <m:e>
                              <m:d>
                                <m:dPr>
                                  <m:ctrlPr>
                                    <a:rPr lang="en-US" i="1">
                                      <a:solidFill>
                                        <a:schemeClr val="accent2">
                                          <a:lumMod val="75000"/>
                                        </a:schemeClr>
                                      </a:solidFill>
                                      <a:latin typeface="Cambria Math" panose="02040503050406030204" pitchFamily="18" charset="0"/>
                                    </a:rPr>
                                  </m:ctrlPr>
                                </m:dPr>
                                <m:e>
                                  <m:sSub>
                                    <m:sSubPr>
                                      <m:ctrlPr>
                                        <a:rPr lang="en-US" i="1">
                                          <a:solidFill>
                                            <a:schemeClr val="accent2">
                                              <a:lumMod val="75000"/>
                                            </a:schemeClr>
                                          </a:solidFill>
                                          <a:latin typeface="Cambria Math" panose="02040503050406030204" pitchFamily="18" charset="0"/>
                                        </a:rPr>
                                      </m:ctrlPr>
                                    </m:sSubPr>
                                    <m:e>
                                      <m:r>
                                        <a:rPr lang="en-US" b="1" i="1">
                                          <a:solidFill>
                                            <a:schemeClr val="accent2">
                                              <a:lumMod val="75000"/>
                                            </a:schemeClr>
                                          </a:solidFill>
                                          <a:latin typeface="Cambria Math" panose="02040503050406030204" pitchFamily="18" charset="0"/>
                                        </a:rPr>
                                        <m:t>𝒙</m:t>
                                      </m:r>
                                    </m:e>
                                    <m:sub>
                                      <m:r>
                                        <a:rPr lang="en-US" i="1">
                                          <a:solidFill>
                                            <a:schemeClr val="accent2">
                                              <a:lumMod val="75000"/>
                                            </a:schemeClr>
                                          </a:solidFill>
                                          <a:latin typeface="Cambria Math" panose="02040503050406030204" pitchFamily="18" charset="0"/>
                                        </a:rPr>
                                        <m:t>𝑖</m:t>
                                      </m:r>
                                    </m:sub>
                                  </m:sSub>
                                </m:e>
                              </m:d>
                            </m:e>
                            <m:sub>
                              <m:r>
                                <a:rPr lang="en-US" i="1">
                                  <a:solidFill>
                                    <a:schemeClr val="accent2">
                                      <a:lumMod val="75000"/>
                                    </a:schemeClr>
                                  </a:solidFill>
                                  <a:latin typeface="Cambria Math" panose="02040503050406030204" pitchFamily="18" charset="0"/>
                                </a:rPr>
                                <m:t>𝑗</m:t>
                              </m:r>
                            </m:sub>
                          </m:sSub>
                          <m:r>
                            <a:rPr lang="en-US" b="0" i="1" smtClean="0">
                              <a:solidFill>
                                <a:schemeClr val="accent2">
                                  <a:lumMod val="75000"/>
                                </a:schemeClr>
                              </a:solidFill>
                              <a:latin typeface="Cambria Math" panose="02040503050406030204" pitchFamily="18" charset="0"/>
                            </a:rPr>
                            <m:t>)</m:t>
                          </m:r>
                        </m:num>
                        <m:den>
                          <m:nary>
                            <m:naryPr>
                              <m:chr m:val="∑"/>
                              <m:supHide m:val="on"/>
                              <m:ctrlPr>
                                <a:rPr lang="en-US" i="1">
                                  <a:solidFill>
                                    <a:schemeClr val="accent2">
                                      <a:lumMod val="75000"/>
                                    </a:schemeClr>
                                  </a:solidFill>
                                  <a:latin typeface="Cambria Math" panose="02040503050406030204" pitchFamily="18" charset="0"/>
                                </a:rPr>
                              </m:ctrlPr>
                            </m:naryPr>
                            <m:sub>
                              <m:r>
                                <m:rPr>
                                  <m:brk m:alnAt="7"/>
                                </m:rPr>
                                <a:rPr lang="en-US" i="1" smtClean="0">
                                  <a:solidFill>
                                    <a:schemeClr val="accent2">
                                      <a:lumMod val="75000"/>
                                    </a:schemeClr>
                                  </a:solidFill>
                                  <a:latin typeface="Cambria Math" panose="02040503050406030204" pitchFamily="18" charset="0"/>
                                </a:rPr>
                                <m:t>𝑏</m:t>
                              </m:r>
                              <m:r>
                                <a:rPr lang="en-US" i="1">
                                  <a:solidFill>
                                    <a:schemeClr val="accent2">
                                      <a:lumMod val="75000"/>
                                    </a:schemeClr>
                                  </a:solidFill>
                                  <a:latin typeface="Cambria Math" panose="02040503050406030204" pitchFamily="18" charset="0"/>
                                </a:rPr>
                                <m:t>∈</m:t>
                              </m:r>
                              <m:r>
                                <a:rPr lang="en-US" i="1">
                                  <a:solidFill>
                                    <a:schemeClr val="accent2">
                                      <a:lumMod val="75000"/>
                                    </a:schemeClr>
                                  </a:solidFill>
                                  <a:latin typeface="Cambria Math" panose="02040503050406030204" pitchFamily="18" charset="0"/>
                                </a:rPr>
                                <m:t>ℬ</m:t>
                              </m:r>
                              <m:r>
                                <a:rPr lang="en-US" i="1">
                                  <a:solidFill>
                                    <a:schemeClr val="accent2">
                                      <a:lumMod val="75000"/>
                                    </a:schemeClr>
                                  </a:solidFill>
                                  <a:latin typeface="Cambria Math" panose="02040503050406030204" pitchFamily="18" charset="0"/>
                                </a:rPr>
                                <m:t> </m:t>
                              </m:r>
                            </m:sub>
                            <m:sup/>
                            <m:e>
                              <m:r>
                                <m:rPr>
                                  <m:sty m:val="p"/>
                                </m:rPr>
                                <a:rPr lang="en-US" b="0" i="0" smtClean="0">
                                  <a:solidFill>
                                    <a:schemeClr val="accent2">
                                      <a:lumMod val="75000"/>
                                    </a:schemeClr>
                                  </a:solidFill>
                                  <a:latin typeface="Cambria Math" panose="02040503050406030204" pitchFamily="18" charset="0"/>
                                </a:rPr>
                                <m:t>exp</m:t>
                              </m:r>
                              <m:r>
                                <a:rPr lang="en-US" b="0" i="1" smtClean="0">
                                  <a:solidFill>
                                    <a:schemeClr val="accent2">
                                      <a:lumMod val="75000"/>
                                    </a:schemeClr>
                                  </a:solidFill>
                                  <a:latin typeface="Cambria Math" panose="02040503050406030204" pitchFamily="18" charset="0"/>
                                </a:rPr>
                                <m:t>⁡(−</m:t>
                              </m:r>
                              <m:sSub>
                                <m:sSubPr>
                                  <m:ctrlPr>
                                    <a:rPr lang="en-US" i="1">
                                      <a:solidFill>
                                        <a:schemeClr val="accent2">
                                          <a:lumMod val="75000"/>
                                        </a:schemeClr>
                                      </a:solidFill>
                                      <a:latin typeface="Cambria Math" panose="02040503050406030204" pitchFamily="18" charset="0"/>
                                    </a:rPr>
                                  </m:ctrlPr>
                                </m:sSubPr>
                                <m:e>
                                  <m:r>
                                    <a:rPr lang="en-US" i="1">
                                      <a:solidFill>
                                        <a:schemeClr val="accent2">
                                          <a:lumMod val="75000"/>
                                        </a:schemeClr>
                                      </a:solidFill>
                                      <a:latin typeface="Cambria Math" panose="02040503050406030204" pitchFamily="18" charset="0"/>
                                    </a:rPr>
                                    <m:t>𝑓</m:t>
                                  </m:r>
                                </m:e>
                                <m:sub>
                                  <m:r>
                                    <a:rPr lang="en-US" i="1">
                                      <a:solidFill>
                                        <a:schemeClr val="accent2">
                                          <a:lumMod val="75000"/>
                                        </a:schemeClr>
                                      </a:solidFill>
                                      <a:latin typeface="Cambria Math" panose="02040503050406030204" pitchFamily="18" charset="0"/>
                                    </a:rPr>
                                    <m:t>𝜃</m:t>
                                  </m:r>
                                </m:sub>
                              </m:sSub>
                              <m:sSub>
                                <m:sSubPr>
                                  <m:ctrlPr>
                                    <a:rPr lang="en-US" i="1">
                                      <a:solidFill>
                                        <a:schemeClr val="accent2">
                                          <a:lumMod val="75000"/>
                                        </a:schemeClr>
                                      </a:solidFill>
                                      <a:latin typeface="Cambria Math" panose="02040503050406030204" pitchFamily="18" charset="0"/>
                                    </a:rPr>
                                  </m:ctrlPr>
                                </m:sSubPr>
                                <m:e>
                                  <m:d>
                                    <m:dPr>
                                      <m:ctrlPr>
                                        <a:rPr lang="en-US" i="1">
                                          <a:solidFill>
                                            <a:schemeClr val="accent2">
                                              <a:lumMod val="75000"/>
                                            </a:schemeClr>
                                          </a:solidFill>
                                          <a:latin typeface="Cambria Math" panose="02040503050406030204" pitchFamily="18" charset="0"/>
                                        </a:rPr>
                                      </m:ctrlPr>
                                    </m:dPr>
                                    <m:e>
                                      <m:sSub>
                                        <m:sSubPr>
                                          <m:ctrlPr>
                                            <a:rPr lang="en-US" i="1">
                                              <a:solidFill>
                                                <a:schemeClr val="accent2">
                                                  <a:lumMod val="75000"/>
                                                </a:schemeClr>
                                              </a:solidFill>
                                              <a:latin typeface="Cambria Math" panose="02040503050406030204" pitchFamily="18" charset="0"/>
                                            </a:rPr>
                                          </m:ctrlPr>
                                        </m:sSubPr>
                                        <m:e>
                                          <m:r>
                                            <a:rPr lang="en-US" b="1" i="1">
                                              <a:solidFill>
                                                <a:schemeClr val="accent2">
                                                  <a:lumMod val="75000"/>
                                                </a:schemeClr>
                                              </a:solidFill>
                                              <a:latin typeface="Cambria Math" panose="02040503050406030204" pitchFamily="18" charset="0"/>
                                            </a:rPr>
                                            <m:t>𝒙</m:t>
                                          </m:r>
                                        </m:e>
                                        <m:sub>
                                          <m:r>
                                            <a:rPr lang="en-US" i="1">
                                              <a:solidFill>
                                                <a:schemeClr val="accent2">
                                                  <a:lumMod val="75000"/>
                                                </a:schemeClr>
                                              </a:solidFill>
                                              <a:latin typeface="Cambria Math" panose="02040503050406030204" pitchFamily="18" charset="0"/>
                                            </a:rPr>
                                            <m:t>𝑏</m:t>
                                          </m:r>
                                        </m:sub>
                                      </m:sSub>
                                    </m:e>
                                  </m:d>
                                </m:e>
                                <m:sub>
                                  <m:r>
                                    <a:rPr lang="en-US" i="1">
                                      <a:solidFill>
                                        <a:schemeClr val="accent2">
                                          <a:lumMod val="75000"/>
                                        </a:schemeClr>
                                      </a:solidFill>
                                      <a:latin typeface="Cambria Math" panose="02040503050406030204" pitchFamily="18" charset="0"/>
                                    </a:rPr>
                                    <m:t>𝑗</m:t>
                                  </m:r>
                                </m:sub>
                              </m:sSub>
                              <m:r>
                                <a:rPr lang="en-US" b="0" i="1" smtClean="0">
                                  <a:solidFill>
                                    <a:schemeClr val="accent2">
                                      <a:lumMod val="75000"/>
                                    </a:schemeClr>
                                  </a:solidFill>
                                  <a:latin typeface="Cambria Math" panose="02040503050406030204" pitchFamily="18" charset="0"/>
                                </a:rPr>
                                <m:t>)</m:t>
                              </m:r>
                            </m:e>
                          </m:nary>
                        </m:den>
                      </m:f>
                    </m:oMath>
                  </m:oMathPara>
                </a14:m>
                <a:endParaRPr lang="en-US" noProof="0" dirty="0">
                  <a:solidFill>
                    <a:schemeClr val="accent2">
                      <a:lumMod val="75000"/>
                    </a:schemeClr>
                  </a:solidFill>
                </a:endParaRPr>
              </a:p>
              <a:p>
                <a:pPr marL="0" indent="0">
                  <a:buNone/>
                </a:pPr>
                <a:endParaRPr lang="en-US" noProof="0" dirty="0"/>
              </a:p>
              <a:p>
                <a:r>
                  <a:rPr lang="en-US" dirty="0"/>
                  <a:t>Use </a:t>
                </a:r>
                <a:r>
                  <a:rPr lang="en-US" dirty="0">
                    <a:solidFill>
                      <a:schemeClr val="accent6">
                        <a:lumMod val="75000"/>
                      </a:schemeClr>
                    </a:solidFill>
                  </a:rPr>
                  <a:t>DeepMaxent Loss </a:t>
                </a:r>
                <a:r>
                  <a:rPr lang="en-US" dirty="0"/>
                  <a:t>(</a:t>
                </a:r>
                <a:r>
                  <a:rPr lang="en-GB" dirty="0"/>
                  <a:t>Ryckewaert et al., 2026.</a:t>
                </a:r>
                <a:r>
                  <a:rPr lang="en-US" dirty="0"/>
                  <a:t>)</a:t>
                </a:r>
              </a:p>
              <a:p>
                <a:pPr marL="0" indent="0">
                  <a:buNone/>
                </a:pPr>
                <a14:m>
                  <m:oMathPara xmlns:m="http://schemas.openxmlformats.org/officeDocument/2006/math">
                    <m:oMathParaPr>
                      <m:jc m:val="centerGroup"/>
                    </m:oMathParaPr>
                    <m:oMath xmlns:m="http://schemas.openxmlformats.org/officeDocument/2006/math">
                      <m:r>
                        <a:rPr lang="en-US" b="0" i="1" noProof="0" smtClean="0">
                          <a:solidFill>
                            <a:schemeClr val="accent2">
                              <a:lumMod val="75000"/>
                            </a:schemeClr>
                          </a:solidFill>
                          <a:latin typeface="Cambria Math" panose="02040503050406030204" pitchFamily="18" charset="0"/>
                        </a:rPr>
                        <m:t>𝐿</m:t>
                      </m:r>
                      <m:d>
                        <m:dPr>
                          <m:ctrlPr>
                            <a:rPr lang="en-US" b="0" i="1" noProof="0" smtClean="0">
                              <a:solidFill>
                                <a:schemeClr val="accent2">
                                  <a:lumMod val="75000"/>
                                </a:schemeClr>
                              </a:solidFill>
                              <a:latin typeface="Cambria Math" panose="02040503050406030204" pitchFamily="18" charset="0"/>
                            </a:rPr>
                          </m:ctrlPr>
                        </m:dPr>
                        <m:e>
                          <m:acc>
                            <m:accPr>
                              <m:chr m:val="̃"/>
                              <m:ctrlPr>
                                <a:rPr lang="en-US" b="0" i="1" noProof="0" smtClean="0">
                                  <a:solidFill>
                                    <a:schemeClr val="accent2">
                                      <a:lumMod val="75000"/>
                                    </a:schemeClr>
                                  </a:solidFill>
                                  <a:latin typeface="Cambria Math" panose="02040503050406030204" pitchFamily="18" charset="0"/>
                                </a:rPr>
                              </m:ctrlPr>
                            </m:accPr>
                            <m:e>
                              <m:r>
                                <a:rPr lang="en-US" b="1" i="1">
                                  <a:solidFill>
                                    <a:schemeClr val="accent2">
                                      <a:lumMod val="75000"/>
                                    </a:schemeClr>
                                  </a:solidFill>
                                  <a:latin typeface="Cambria Math" panose="02040503050406030204" pitchFamily="18" charset="0"/>
                                </a:rPr>
                                <m:t>𝝀</m:t>
                              </m:r>
                            </m:e>
                          </m:acc>
                          <m:r>
                            <a:rPr lang="en-US" b="0" i="1" noProof="0" smtClean="0">
                              <a:solidFill>
                                <a:schemeClr val="accent2">
                                  <a:lumMod val="75000"/>
                                </a:schemeClr>
                              </a:solidFill>
                              <a:latin typeface="Cambria Math" panose="02040503050406030204" pitchFamily="18" charset="0"/>
                            </a:rPr>
                            <m:t>,</m:t>
                          </m:r>
                          <m:r>
                            <a:rPr lang="en-US" b="1" i="1" noProof="0" smtClean="0">
                              <a:solidFill>
                                <a:schemeClr val="accent2">
                                  <a:lumMod val="75000"/>
                                </a:schemeClr>
                              </a:solidFill>
                              <a:latin typeface="Cambria Math" panose="02040503050406030204" pitchFamily="18" charset="0"/>
                            </a:rPr>
                            <m:t>𝒚</m:t>
                          </m:r>
                        </m:e>
                      </m:d>
                      <m:r>
                        <a:rPr lang="en-US" b="0" i="1" noProof="0" smtClean="0">
                          <a:solidFill>
                            <a:schemeClr val="accent2">
                              <a:lumMod val="75000"/>
                            </a:schemeClr>
                          </a:solidFill>
                          <a:latin typeface="Cambria Math" panose="02040503050406030204" pitchFamily="18" charset="0"/>
                        </a:rPr>
                        <m:t>= </m:t>
                      </m:r>
                      <m:nary>
                        <m:naryPr>
                          <m:chr m:val="∑"/>
                          <m:supHide m:val="on"/>
                          <m:ctrlPr>
                            <a:rPr lang="en-US" b="0" i="1" noProof="0" smtClean="0">
                              <a:solidFill>
                                <a:schemeClr val="accent2">
                                  <a:lumMod val="75000"/>
                                </a:schemeClr>
                              </a:solidFill>
                              <a:latin typeface="Cambria Math" panose="02040503050406030204" pitchFamily="18" charset="0"/>
                            </a:rPr>
                          </m:ctrlPr>
                        </m:naryPr>
                        <m:sub>
                          <m:r>
                            <m:rPr>
                              <m:brk m:alnAt="7"/>
                            </m:rPr>
                            <a:rPr lang="en-US" b="0" i="1" noProof="0" smtClean="0">
                              <a:solidFill>
                                <a:schemeClr val="accent2">
                                  <a:lumMod val="75000"/>
                                </a:schemeClr>
                              </a:solidFill>
                              <a:latin typeface="Cambria Math" panose="02040503050406030204" pitchFamily="18" charset="0"/>
                            </a:rPr>
                            <m:t>𝑖</m:t>
                          </m:r>
                          <m:r>
                            <a:rPr lang="en-US" b="0" i="1" noProof="0" smtClean="0">
                              <a:solidFill>
                                <a:schemeClr val="accent2">
                                  <a:lumMod val="75000"/>
                                </a:schemeClr>
                              </a:solidFill>
                              <a:latin typeface="Cambria Math" panose="02040503050406030204" pitchFamily="18" charset="0"/>
                            </a:rPr>
                            <m:t>∈</m:t>
                          </m:r>
                          <m:r>
                            <a:rPr lang="en-US" i="1">
                              <a:solidFill>
                                <a:schemeClr val="accent2">
                                  <a:lumMod val="75000"/>
                                </a:schemeClr>
                              </a:solidFill>
                              <a:latin typeface="Cambria Math" panose="02040503050406030204" pitchFamily="18" charset="0"/>
                            </a:rPr>
                            <m:t>ℬ</m:t>
                          </m:r>
                          <m:r>
                            <a:rPr lang="en-US" b="0" i="1" noProof="0" smtClean="0">
                              <a:solidFill>
                                <a:schemeClr val="accent2">
                                  <a:lumMod val="75000"/>
                                </a:schemeClr>
                              </a:solidFill>
                              <a:latin typeface="Cambria Math" panose="02040503050406030204" pitchFamily="18" charset="0"/>
                            </a:rPr>
                            <m:t>,</m:t>
                          </m:r>
                          <m:r>
                            <a:rPr lang="en-US" b="0" i="1" noProof="0" smtClean="0">
                              <a:solidFill>
                                <a:schemeClr val="accent2">
                                  <a:lumMod val="75000"/>
                                </a:schemeClr>
                              </a:solidFill>
                              <a:latin typeface="Cambria Math" panose="02040503050406030204" pitchFamily="18" charset="0"/>
                            </a:rPr>
                            <m:t>𝑗</m:t>
                          </m:r>
                          <m:r>
                            <a:rPr lang="en-US" b="0" i="1" noProof="0" smtClean="0">
                              <a:solidFill>
                                <a:schemeClr val="accent2">
                                  <a:lumMod val="75000"/>
                                </a:schemeClr>
                              </a:solidFill>
                              <a:latin typeface="Cambria Math" panose="02040503050406030204" pitchFamily="18" charset="0"/>
                            </a:rPr>
                            <m:t>∈</m:t>
                          </m:r>
                          <m:r>
                            <a:rPr lang="en-US" b="0" i="1" noProof="0" smtClean="0">
                              <a:solidFill>
                                <a:schemeClr val="accent2">
                                  <a:lumMod val="75000"/>
                                </a:schemeClr>
                              </a:solidFill>
                              <a:latin typeface="Cambria Math" panose="02040503050406030204" pitchFamily="18" charset="0"/>
                            </a:rPr>
                            <m:t>𝒮</m:t>
                          </m:r>
                        </m:sub>
                        <m:sup/>
                        <m:e>
                          <m:sSub>
                            <m:sSubPr>
                              <m:ctrlPr>
                                <a:rPr lang="en-US" b="0" i="1" noProof="0" smtClean="0">
                                  <a:solidFill>
                                    <a:schemeClr val="accent2">
                                      <a:lumMod val="75000"/>
                                    </a:schemeClr>
                                  </a:solidFill>
                                  <a:latin typeface="Cambria Math" panose="02040503050406030204" pitchFamily="18" charset="0"/>
                                </a:rPr>
                              </m:ctrlPr>
                            </m:sSubPr>
                            <m:e>
                              <m:r>
                                <a:rPr lang="en-US" b="0" i="1" noProof="0" smtClean="0">
                                  <a:solidFill>
                                    <a:schemeClr val="accent2">
                                      <a:lumMod val="75000"/>
                                    </a:schemeClr>
                                  </a:solidFill>
                                  <a:latin typeface="Cambria Math" panose="02040503050406030204" pitchFamily="18" charset="0"/>
                                </a:rPr>
                                <m:t>𝑦</m:t>
                              </m:r>
                            </m:e>
                            <m:sub>
                              <m:r>
                                <a:rPr lang="en-US" b="0" i="1" noProof="0" smtClean="0">
                                  <a:solidFill>
                                    <a:schemeClr val="accent2">
                                      <a:lumMod val="75000"/>
                                    </a:schemeClr>
                                  </a:solidFill>
                                  <a:latin typeface="Cambria Math" panose="02040503050406030204" pitchFamily="18" charset="0"/>
                                </a:rPr>
                                <m:t>𝑖𝑗</m:t>
                              </m:r>
                            </m:sub>
                          </m:sSub>
                          <m:r>
                            <a:rPr lang="en-US" b="0" i="1" noProof="0" smtClean="0">
                              <a:solidFill>
                                <a:schemeClr val="accent2">
                                  <a:lumMod val="75000"/>
                                </a:schemeClr>
                              </a:solidFill>
                              <a:latin typeface="Cambria Math" panose="02040503050406030204" pitchFamily="18" charset="0"/>
                            </a:rPr>
                            <m:t>⋅</m:t>
                          </m:r>
                          <m:r>
                            <m:rPr>
                              <m:sty m:val="p"/>
                            </m:rPr>
                            <a:rPr lang="en-US" b="0" i="0" noProof="0" smtClean="0">
                              <a:solidFill>
                                <a:schemeClr val="accent2">
                                  <a:lumMod val="75000"/>
                                </a:schemeClr>
                              </a:solidFill>
                              <a:latin typeface="Cambria Math" panose="02040503050406030204" pitchFamily="18" charset="0"/>
                            </a:rPr>
                            <m:t>log</m:t>
                          </m:r>
                          <m:r>
                            <a:rPr lang="en-US" b="0" i="1" noProof="0" smtClean="0">
                              <a:solidFill>
                                <a:schemeClr val="accent2">
                                  <a:lumMod val="75000"/>
                                </a:schemeClr>
                              </a:solidFill>
                              <a:latin typeface="Cambria Math" panose="02040503050406030204" pitchFamily="18" charset="0"/>
                            </a:rPr>
                            <m:t>⁡(</m:t>
                          </m:r>
                          <m:sSub>
                            <m:sSubPr>
                              <m:ctrlPr>
                                <a:rPr lang="en-US" i="1">
                                  <a:solidFill>
                                    <a:schemeClr val="accent2">
                                      <a:lumMod val="75000"/>
                                    </a:schemeClr>
                                  </a:solidFill>
                                  <a:latin typeface="Cambria Math" panose="02040503050406030204" pitchFamily="18" charset="0"/>
                                </a:rPr>
                              </m:ctrlPr>
                            </m:sSubPr>
                            <m:e>
                              <m:r>
                                <a:rPr lang="en-US" i="1">
                                  <a:solidFill>
                                    <a:schemeClr val="accent2">
                                      <a:lumMod val="75000"/>
                                    </a:schemeClr>
                                  </a:solidFill>
                                  <a:latin typeface="Cambria Math" panose="02040503050406030204" pitchFamily="18" charset="0"/>
                                </a:rPr>
                                <m:t> </m:t>
                              </m:r>
                              <m:acc>
                                <m:accPr>
                                  <m:chr m:val="̃"/>
                                  <m:ctrlPr>
                                    <a:rPr lang="en-US" i="1">
                                      <a:solidFill>
                                        <a:schemeClr val="accent2">
                                          <a:lumMod val="75000"/>
                                        </a:schemeClr>
                                      </a:solidFill>
                                      <a:latin typeface="Cambria Math" panose="02040503050406030204" pitchFamily="18" charset="0"/>
                                    </a:rPr>
                                  </m:ctrlPr>
                                </m:accPr>
                                <m:e>
                                  <m:r>
                                    <a:rPr lang="en-US" i="1">
                                      <a:solidFill>
                                        <a:schemeClr val="accent2">
                                          <a:lumMod val="75000"/>
                                        </a:schemeClr>
                                      </a:solidFill>
                                      <a:latin typeface="Cambria Math" panose="02040503050406030204" pitchFamily="18" charset="0"/>
                                    </a:rPr>
                                    <m:t>𝜆</m:t>
                                  </m:r>
                                </m:e>
                              </m:acc>
                            </m:e>
                            <m:sub>
                              <m:r>
                                <a:rPr lang="en-US" i="1">
                                  <a:solidFill>
                                    <a:schemeClr val="accent2">
                                      <a:lumMod val="75000"/>
                                    </a:schemeClr>
                                  </a:solidFill>
                                  <a:latin typeface="Cambria Math" panose="02040503050406030204" pitchFamily="18" charset="0"/>
                                </a:rPr>
                                <m:t>𝑖𝑗</m:t>
                              </m:r>
                            </m:sub>
                          </m:sSub>
                          <m:r>
                            <a:rPr lang="en-US" b="0" i="1" noProof="0" smtClean="0">
                              <a:solidFill>
                                <a:schemeClr val="accent2">
                                  <a:lumMod val="75000"/>
                                </a:schemeClr>
                              </a:solidFill>
                              <a:latin typeface="Cambria Math" panose="02040503050406030204" pitchFamily="18" charset="0"/>
                            </a:rPr>
                            <m:t>)</m:t>
                          </m:r>
                        </m:e>
                      </m:nary>
                    </m:oMath>
                  </m:oMathPara>
                </a14:m>
                <a:endParaRPr lang="en-US" noProof="0" dirty="0">
                  <a:solidFill>
                    <a:schemeClr val="accent2">
                      <a:lumMod val="75000"/>
                    </a:schemeClr>
                  </a:solidFill>
                </a:endParaRPr>
              </a:p>
            </p:txBody>
          </p:sp>
        </mc:Choice>
        <mc:Fallback>
          <p:sp>
            <p:nvSpPr>
              <p:cNvPr id="6" name="Content Placeholder 2">
                <a:extLst>
                  <a:ext uri="{FF2B5EF4-FFF2-40B4-BE49-F238E27FC236}">
                    <a16:creationId xmlns:a16="http://schemas.microsoft.com/office/drawing/2014/main" id="{2E1E8DBC-CD6F-3DE4-EF04-875C1ADE655F}"/>
                  </a:ext>
                </a:extLst>
              </p:cNvPr>
              <p:cNvSpPr txBox="1">
                <a:spLocks noRot="1" noChangeAspect="1" noMove="1" noResize="1" noEditPoints="1" noAdjustHandles="1" noChangeArrowheads="1" noChangeShapeType="1" noTextEdit="1"/>
              </p:cNvSpPr>
              <p:nvPr/>
            </p:nvSpPr>
            <p:spPr>
              <a:xfrm>
                <a:off x="838200" y="1784984"/>
                <a:ext cx="9583455" cy="4879975"/>
              </a:xfrm>
              <a:prstGeom prst="rect">
                <a:avLst/>
              </a:prstGeom>
              <a:blipFill>
                <a:blip r:embed="rId3"/>
                <a:stretch>
                  <a:fillRect l="-1325" t="-2078" b="-21299"/>
                </a:stretch>
              </a:blipFill>
            </p:spPr>
            <p:txBody>
              <a:bodyPr/>
              <a:lstStyle/>
              <a:p>
                <a:r>
                  <a:rPr lang="en-FR">
                    <a:noFill/>
                  </a:rPr>
                  <a:t> </a:t>
                </a:r>
              </a:p>
            </p:txBody>
          </p:sp>
        </mc:Fallback>
      </mc:AlternateContent>
      <p:sp>
        <p:nvSpPr>
          <p:cNvPr id="5" name="Slide Number Placeholder 4">
            <a:extLst>
              <a:ext uri="{FF2B5EF4-FFF2-40B4-BE49-F238E27FC236}">
                <a16:creationId xmlns:a16="http://schemas.microsoft.com/office/drawing/2014/main" id="{7D6A9855-EEA1-E45D-C3A0-DB94F4067BA5}"/>
              </a:ext>
            </a:extLst>
          </p:cNvPr>
          <p:cNvSpPr>
            <a:spLocks noGrp="1"/>
          </p:cNvSpPr>
          <p:nvPr>
            <p:ph type="sldNum" sz="quarter" idx="12"/>
          </p:nvPr>
        </p:nvSpPr>
        <p:spPr/>
        <p:txBody>
          <a:bodyPr/>
          <a:lstStyle/>
          <a:p>
            <a:fld id="{41B74AA9-3598-457C-B1B2-1C99F315C63A}" type="slidenum">
              <a:rPr lang="en-GB" smtClean="0"/>
              <a:t>8</a:t>
            </a:fld>
            <a:endParaRPr lang="en-GB" dirty="0"/>
          </a:p>
        </p:txBody>
      </p:sp>
    </p:spTree>
    <p:extLst>
      <p:ext uri="{BB962C8B-B14F-4D97-AF65-F5344CB8AC3E}">
        <p14:creationId xmlns:p14="http://schemas.microsoft.com/office/powerpoint/2010/main" val="260031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00C98-5E76-D30F-6C0C-395F541F488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B16D7D8-18E8-F3BD-63BF-BBFC19D43C75}"/>
              </a:ext>
            </a:extLst>
          </p:cNvPr>
          <p:cNvSpPr>
            <a:spLocks noGrp="1"/>
          </p:cNvSpPr>
          <p:nvPr>
            <p:ph type="sldNum" sz="quarter" idx="12"/>
          </p:nvPr>
        </p:nvSpPr>
        <p:spPr/>
        <p:txBody>
          <a:bodyPr/>
          <a:lstStyle/>
          <a:p>
            <a:fld id="{41B74AA9-3598-457C-B1B2-1C99F315C63A}" type="slidenum">
              <a:rPr lang="en-GB" smtClean="0"/>
              <a:t>9</a:t>
            </a:fld>
            <a:endParaRPr lang="en-GB" dirty="0"/>
          </a:p>
        </p:txBody>
      </p:sp>
      <p:pic>
        <p:nvPicPr>
          <p:cNvPr id="6" name="Picture 5" descr="Read more - Pl@ntNet">
            <a:extLst>
              <a:ext uri="{FF2B5EF4-FFF2-40B4-BE49-F238E27FC236}">
                <a16:creationId xmlns:a16="http://schemas.microsoft.com/office/drawing/2014/main" id="{57A4E3D5-53B5-8173-E8F6-5F7E6CAAA1C7}"/>
              </a:ext>
            </a:extLst>
          </p:cNvPr>
          <p:cNvPicPr>
            <a:picLocks noChangeAspect="1"/>
          </p:cNvPicPr>
          <p:nvPr/>
        </p:nvPicPr>
        <p:blipFill>
          <a:blip r:embed="rId2"/>
          <a:stretch>
            <a:fillRect/>
          </a:stretch>
        </p:blipFill>
        <p:spPr>
          <a:xfrm>
            <a:off x="2695947" y="4567099"/>
            <a:ext cx="2042661" cy="399403"/>
          </a:xfrm>
          <a:prstGeom prst="rect">
            <a:avLst/>
          </a:prstGeom>
        </p:spPr>
      </p:pic>
      <p:sp>
        <p:nvSpPr>
          <p:cNvPr id="13" name="Content Placeholder 12">
            <a:extLst>
              <a:ext uri="{FF2B5EF4-FFF2-40B4-BE49-F238E27FC236}">
                <a16:creationId xmlns:a16="http://schemas.microsoft.com/office/drawing/2014/main" id="{D35958DF-0873-809D-7F75-7A4BDB23D5B1}"/>
              </a:ext>
            </a:extLst>
          </p:cNvPr>
          <p:cNvSpPr>
            <a:spLocks noGrp="1"/>
          </p:cNvSpPr>
          <p:nvPr>
            <p:ph idx="1"/>
          </p:nvPr>
        </p:nvSpPr>
        <p:spPr>
          <a:xfrm>
            <a:off x="958062" y="4558720"/>
            <a:ext cx="1806526" cy="481477"/>
          </a:xfrm>
        </p:spPr>
        <p:txBody>
          <a:bodyPr/>
          <a:lstStyle/>
          <a:p>
            <a:pPr marL="0" indent="0">
              <a:buNone/>
            </a:pPr>
            <a:r>
              <a:rPr lang="en-FR" dirty="0"/>
              <a:t>Download</a:t>
            </a:r>
          </a:p>
        </p:txBody>
      </p:sp>
      <p:sp>
        <p:nvSpPr>
          <p:cNvPr id="15" name="Content Placeholder 12">
            <a:extLst>
              <a:ext uri="{FF2B5EF4-FFF2-40B4-BE49-F238E27FC236}">
                <a16:creationId xmlns:a16="http://schemas.microsoft.com/office/drawing/2014/main" id="{480CC09A-EA83-A79A-9934-3C3E6AA09011}"/>
              </a:ext>
            </a:extLst>
          </p:cNvPr>
          <p:cNvSpPr txBox="1">
            <a:spLocks/>
          </p:cNvSpPr>
          <p:nvPr/>
        </p:nvSpPr>
        <p:spPr>
          <a:xfrm>
            <a:off x="4735282" y="4558720"/>
            <a:ext cx="1806526" cy="4814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FR" dirty="0"/>
              <a:t>!!!</a:t>
            </a:r>
          </a:p>
        </p:txBody>
      </p:sp>
      <p:sp>
        <p:nvSpPr>
          <p:cNvPr id="19" name="Title 4">
            <a:extLst>
              <a:ext uri="{FF2B5EF4-FFF2-40B4-BE49-F238E27FC236}">
                <a16:creationId xmlns:a16="http://schemas.microsoft.com/office/drawing/2014/main" id="{4148400D-F5E0-62A5-A1A0-244D159AFC45}"/>
              </a:ext>
            </a:extLst>
          </p:cNvPr>
          <p:cNvSpPr>
            <a:spLocks noGrp="1"/>
          </p:cNvSpPr>
          <p:nvPr>
            <p:ph type="title"/>
          </p:nvPr>
        </p:nvSpPr>
        <p:spPr>
          <a:xfrm>
            <a:off x="958062" y="2566186"/>
            <a:ext cx="10515600" cy="1325563"/>
          </a:xfrm>
        </p:spPr>
        <p:txBody>
          <a:bodyPr/>
          <a:lstStyle/>
          <a:p>
            <a:r>
              <a:rPr lang="en-FR" dirty="0"/>
              <a:t>OK, maybe PO is </a:t>
            </a:r>
            <a:r>
              <a:rPr lang="en-FR" dirty="0">
                <a:solidFill>
                  <a:schemeClr val="accent2">
                    <a:lumMod val="75000"/>
                  </a:schemeClr>
                </a:solidFill>
              </a:rPr>
              <a:t>cool</a:t>
            </a:r>
            <a:r>
              <a:rPr lang="en-FR" dirty="0"/>
              <a:t> too.</a:t>
            </a:r>
          </a:p>
        </p:txBody>
      </p:sp>
    </p:spTree>
    <p:extLst>
      <p:ext uri="{BB962C8B-B14F-4D97-AF65-F5344CB8AC3E}">
        <p14:creationId xmlns:p14="http://schemas.microsoft.com/office/powerpoint/2010/main" val="2176427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EC226-78D3-2F97-645E-9D0955AEAAC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147B813-53CD-F479-245E-ACA0F985887D}"/>
              </a:ext>
            </a:extLst>
          </p:cNvPr>
          <p:cNvSpPr/>
          <p:nvPr/>
        </p:nvSpPr>
        <p:spPr>
          <a:xfrm>
            <a:off x="2313710" y="3141022"/>
            <a:ext cx="7564581" cy="1413164"/>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665639B2-13FF-4E32-6CAF-9566EB0DCB83}"/>
                  </a:ext>
                </a:extLst>
              </p:cNvPr>
              <p:cNvSpPr>
                <a:spLocks noGrp="1"/>
              </p:cNvSpPr>
              <p:nvPr>
                <p:ph idx="1"/>
              </p:nvPr>
            </p:nvSpPr>
            <p:spPr>
              <a:xfrm>
                <a:off x="2523672" y="3396074"/>
                <a:ext cx="7144656" cy="903061"/>
              </a:xfrm>
            </p:spPr>
            <p:txBody>
              <a:bodyPr>
                <a:normAutofit fontScale="92500"/>
              </a:bodyPr>
              <a:lstStyle/>
              <a:p>
                <a:pPr marL="0" indent="0" algn="ctr">
                  <a:buNone/>
                </a:pPr>
                <a:r>
                  <a:rPr lang="en-US" noProof="0" dirty="0">
                    <a:solidFill>
                      <a:schemeClr val="tx1"/>
                    </a:solidFill>
                  </a:rPr>
                  <a:t>Given two datasets </a:t>
                </a:r>
                <a14:m>
                  <m:oMath xmlns:m="http://schemas.openxmlformats.org/officeDocument/2006/math">
                    <m:sSub>
                      <m:sSubPr>
                        <m:ctrlPr>
                          <a:rPr lang="en-US" b="0" i="1" smtClean="0">
                            <a:solidFill>
                              <a:schemeClr val="accent2">
                                <a:lumMod val="75000"/>
                              </a:schemeClr>
                            </a:solidFill>
                            <a:latin typeface="Cambria Math" panose="02040503050406030204" pitchFamily="18" charset="0"/>
                          </a:rPr>
                        </m:ctrlPr>
                      </m:sSubPr>
                      <m:e>
                        <m:r>
                          <a:rPr lang="en-US" i="1">
                            <a:solidFill>
                              <a:schemeClr val="accent2">
                                <a:lumMod val="75000"/>
                              </a:schemeClr>
                            </a:solidFill>
                            <a:latin typeface="Cambria Math" panose="02040503050406030204" pitchFamily="18" charset="0"/>
                          </a:rPr>
                          <m:t>𝒟</m:t>
                        </m:r>
                      </m:e>
                      <m:sub>
                        <m:r>
                          <m:rPr>
                            <m:sty m:val="p"/>
                          </m:rPr>
                          <a:rPr lang="en-US" b="0" i="1" smtClean="0">
                            <a:solidFill>
                              <a:schemeClr val="accent2">
                                <a:lumMod val="75000"/>
                              </a:schemeClr>
                            </a:solidFill>
                            <a:latin typeface="Cambria Math" panose="02040503050406030204" pitchFamily="18" charset="0"/>
                          </a:rPr>
                          <m:t>PO</m:t>
                        </m:r>
                      </m:sub>
                    </m:sSub>
                  </m:oMath>
                </a14:m>
                <a:r>
                  <a:rPr lang="en-US" noProof="0" dirty="0">
                    <a:solidFill>
                      <a:schemeClr val="tx1"/>
                    </a:solidFill>
                  </a:rPr>
                  <a:t> and</a:t>
                </a:r>
                <a:r>
                  <a:rPr lang="en-US" dirty="0"/>
                  <a:t> </a:t>
                </a:r>
                <a14:m>
                  <m:oMath xmlns:m="http://schemas.openxmlformats.org/officeDocument/2006/math">
                    <m:sSubSup>
                      <m:sSubSupPr>
                        <m:ctrlPr>
                          <a:rPr lang="en-US" i="1" smtClean="0">
                            <a:solidFill>
                              <a:schemeClr val="accent2">
                                <a:lumMod val="75000"/>
                              </a:schemeClr>
                            </a:solidFill>
                            <a:latin typeface="Cambria Math" panose="02040503050406030204" pitchFamily="18" charset="0"/>
                          </a:rPr>
                        </m:ctrlPr>
                      </m:sSubSupPr>
                      <m:e>
                        <m:r>
                          <a:rPr lang="en-US" i="1">
                            <a:solidFill>
                              <a:schemeClr val="accent2">
                                <a:lumMod val="75000"/>
                              </a:schemeClr>
                            </a:solidFill>
                            <a:latin typeface="Cambria Math" panose="02040503050406030204" pitchFamily="18" charset="0"/>
                          </a:rPr>
                          <m:t>𝒟</m:t>
                        </m:r>
                      </m:e>
                      <m:sub>
                        <m:r>
                          <a:rPr lang="en-US" i="1">
                            <a:solidFill>
                              <a:schemeClr val="accent2">
                                <a:lumMod val="75000"/>
                              </a:schemeClr>
                            </a:solidFill>
                            <a:latin typeface="Cambria Math" panose="02040503050406030204" pitchFamily="18" charset="0"/>
                          </a:rPr>
                          <m:t>𝑃</m:t>
                        </m:r>
                        <m:r>
                          <m:rPr>
                            <m:sty m:val="p"/>
                          </m:rPr>
                          <a:rPr lang="en-US" i="1">
                            <a:solidFill>
                              <a:schemeClr val="accent2">
                                <a:lumMod val="75000"/>
                              </a:schemeClr>
                            </a:solidFill>
                            <a:latin typeface="Cambria Math" panose="02040503050406030204" pitchFamily="18" charset="0"/>
                          </a:rPr>
                          <m:t>A</m:t>
                        </m:r>
                      </m:sub>
                      <m:sup>
                        <m:r>
                          <a:rPr lang="en-US" i="1">
                            <a:solidFill>
                              <a:schemeClr val="accent2">
                                <a:lumMod val="75000"/>
                              </a:schemeClr>
                            </a:solidFill>
                            <a:latin typeface="Cambria Math" panose="02040503050406030204" pitchFamily="18" charset="0"/>
                          </a:rPr>
                          <m:t>𝑡𝑟𝑎𝑖𝑛</m:t>
                        </m:r>
                      </m:sup>
                    </m:sSubSup>
                  </m:oMath>
                </a14:m>
                <a:r>
                  <a:rPr lang="en-US" noProof="0" dirty="0">
                    <a:solidFill>
                      <a:schemeClr val="tx1"/>
                    </a:solidFill>
                  </a:rPr>
                  <a:t>, find a modelling strategy to improve prediction </a:t>
                </a:r>
                <a:r>
                  <a:rPr lang="en-US" dirty="0"/>
                  <a:t>in </a:t>
                </a:r>
                <a14:m>
                  <m:oMath xmlns:m="http://schemas.openxmlformats.org/officeDocument/2006/math">
                    <m:sSubSup>
                      <m:sSubSupPr>
                        <m:ctrlPr>
                          <a:rPr lang="en-US" i="1" smtClean="0">
                            <a:solidFill>
                              <a:schemeClr val="accent2">
                                <a:lumMod val="75000"/>
                              </a:schemeClr>
                            </a:solidFill>
                            <a:latin typeface="Cambria Math" panose="02040503050406030204" pitchFamily="18" charset="0"/>
                          </a:rPr>
                        </m:ctrlPr>
                      </m:sSubSupPr>
                      <m:e>
                        <m:r>
                          <a:rPr lang="en-US" i="1">
                            <a:solidFill>
                              <a:schemeClr val="accent2">
                                <a:lumMod val="75000"/>
                              </a:schemeClr>
                            </a:solidFill>
                            <a:latin typeface="Cambria Math" panose="02040503050406030204" pitchFamily="18" charset="0"/>
                          </a:rPr>
                          <m:t>𝒟</m:t>
                        </m:r>
                      </m:e>
                      <m:sub>
                        <m:r>
                          <a:rPr lang="en-US" i="1">
                            <a:solidFill>
                              <a:schemeClr val="accent2">
                                <a:lumMod val="75000"/>
                              </a:schemeClr>
                            </a:solidFill>
                            <a:latin typeface="Cambria Math" panose="02040503050406030204" pitchFamily="18" charset="0"/>
                          </a:rPr>
                          <m:t>𝑃</m:t>
                        </m:r>
                        <m:r>
                          <m:rPr>
                            <m:sty m:val="p"/>
                          </m:rPr>
                          <a:rPr lang="en-US" i="1">
                            <a:solidFill>
                              <a:schemeClr val="accent2">
                                <a:lumMod val="75000"/>
                              </a:schemeClr>
                            </a:solidFill>
                            <a:latin typeface="Cambria Math" panose="02040503050406030204" pitchFamily="18" charset="0"/>
                          </a:rPr>
                          <m:t>A</m:t>
                        </m:r>
                      </m:sub>
                      <m:sup>
                        <m:r>
                          <a:rPr lang="en-US" i="1">
                            <a:solidFill>
                              <a:schemeClr val="accent2">
                                <a:lumMod val="75000"/>
                              </a:schemeClr>
                            </a:solidFill>
                            <a:latin typeface="Cambria Math" panose="02040503050406030204" pitchFamily="18" charset="0"/>
                          </a:rPr>
                          <m:t>𝑡</m:t>
                        </m:r>
                        <m:r>
                          <m:rPr>
                            <m:sty m:val="p"/>
                          </m:rPr>
                          <a:rPr lang="en-US" b="0" i="1" smtClean="0">
                            <a:solidFill>
                              <a:schemeClr val="accent2">
                                <a:lumMod val="75000"/>
                              </a:schemeClr>
                            </a:solidFill>
                            <a:latin typeface="Cambria Math" panose="02040503050406030204" pitchFamily="18" charset="0"/>
                          </a:rPr>
                          <m:t>est</m:t>
                        </m:r>
                      </m:sup>
                    </m:sSubSup>
                  </m:oMath>
                </a14:m>
                <a:endParaRPr lang="en-US" noProof="0" dirty="0">
                  <a:solidFill>
                    <a:schemeClr val="accent2">
                      <a:lumMod val="75000"/>
                    </a:schemeClr>
                  </a:solidFill>
                </a:endParaRPr>
              </a:p>
              <a:p>
                <a:pPr marL="0" indent="0" algn="ctr">
                  <a:buNone/>
                </a:pPr>
                <a:endParaRPr lang="en-US" dirty="0">
                  <a:solidFill>
                    <a:schemeClr val="bg1"/>
                  </a:solidFill>
                </a:endParaRPr>
              </a:p>
            </p:txBody>
          </p:sp>
        </mc:Choice>
        <mc:Fallback xmlns="">
          <p:sp>
            <p:nvSpPr>
              <p:cNvPr id="5" name="Content Placeholder 2">
                <a:extLst>
                  <a:ext uri="{FF2B5EF4-FFF2-40B4-BE49-F238E27FC236}">
                    <a16:creationId xmlns:a16="http://schemas.microsoft.com/office/drawing/2014/main" id="{665639B2-13FF-4E32-6CAF-9566EB0DCB83}"/>
                  </a:ext>
                </a:extLst>
              </p:cNvPr>
              <p:cNvSpPr>
                <a:spLocks noGrp="1" noRot="1" noChangeAspect="1" noMove="1" noResize="1" noEditPoints="1" noAdjustHandles="1" noChangeArrowheads="1" noChangeShapeType="1" noTextEdit="1"/>
              </p:cNvSpPr>
              <p:nvPr>
                <p:ph idx="1"/>
              </p:nvPr>
            </p:nvSpPr>
            <p:spPr>
              <a:xfrm>
                <a:off x="2523672" y="3396074"/>
                <a:ext cx="7144656" cy="903061"/>
              </a:xfrm>
              <a:blipFill>
                <a:blip r:embed="rId3"/>
                <a:stretch>
                  <a:fillRect l="-532" t="-6944" b="-9722"/>
                </a:stretch>
              </a:blipFill>
            </p:spPr>
            <p:txBody>
              <a:bodyPr/>
              <a:lstStyle/>
              <a:p>
                <a:r>
                  <a:rPr lang="en-FR">
                    <a:noFill/>
                  </a:rPr>
                  <a:t> </a:t>
                </a:r>
              </a:p>
            </p:txBody>
          </p:sp>
        </mc:Fallback>
      </mc:AlternateContent>
      <p:sp>
        <p:nvSpPr>
          <p:cNvPr id="9" name="Snip Same-side Corner of Rectangle 8">
            <a:extLst>
              <a:ext uri="{FF2B5EF4-FFF2-40B4-BE49-F238E27FC236}">
                <a16:creationId xmlns:a16="http://schemas.microsoft.com/office/drawing/2014/main" id="{EFEE2CC2-594D-4AF0-1222-72745F19BF70}"/>
              </a:ext>
            </a:extLst>
          </p:cNvPr>
          <p:cNvSpPr/>
          <p:nvPr/>
        </p:nvSpPr>
        <p:spPr>
          <a:xfrm>
            <a:off x="2313710" y="2282824"/>
            <a:ext cx="7564581" cy="858198"/>
          </a:xfrm>
          <a:prstGeom prst="snip2SameRect">
            <a:avLst/>
          </a:prstGeom>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FR" sz="4000" dirty="0"/>
              <a:t>Data Integration in SDMs</a:t>
            </a:r>
          </a:p>
        </p:txBody>
      </p:sp>
      <p:sp>
        <p:nvSpPr>
          <p:cNvPr id="2" name="Slide Number Placeholder 1">
            <a:extLst>
              <a:ext uri="{FF2B5EF4-FFF2-40B4-BE49-F238E27FC236}">
                <a16:creationId xmlns:a16="http://schemas.microsoft.com/office/drawing/2014/main" id="{745A4A11-928D-1EAC-7E18-67610B223B50}"/>
              </a:ext>
            </a:extLst>
          </p:cNvPr>
          <p:cNvSpPr>
            <a:spLocks noGrp="1"/>
          </p:cNvSpPr>
          <p:nvPr>
            <p:ph type="sldNum" sz="quarter" idx="12"/>
          </p:nvPr>
        </p:nvSpPr>
        <p:spPr/>
        <p:txBody>
          <a:bodyPr/>
          <a:lstStyle/>
          <a:p>
            <a:fld id="{41B74AA9-3598-457C-B1B2-1C99F315C63A}" type="slidenum">
              <a:rPr lang="en-GB" smtClean="0"/>
              <a:t>10</a:t>
            </a:fld>
            <a:endParaRPr lang="en-GB" dirty="0"/>
          </a:p>
        </p:txBody>
      </p:sp>
    </p:spTree>
    <p:extLst>
      <p:ext uri="{BB962C8B-B14F-4D97-AF65-F5344CB8AC3E}">
        <p14:creationId xmlns:p14="http://schemas.microsoft.com/office/powerpoint/2010/main" val="3056034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79E2-6DD8-C7B1-8D72-C67C93ECF76B}"/>
              </a:ext>
            </a:extLst>
          </p:cNvPr>
          <p:cNvSpPr>
            <a:spLocks noGrp="1"/>
          </p:cNvSpPr>
          <p:nvPr>
            <p:ph type="title"/>
          </p:nvPr>
        </p:nvSpPr>
        <p:spPr/>
        <p:txBody>
          <a:bodyPr/>
          <a:lstStyle/>
          <a:p>
            <a:r>
              <a:rPr lang="en-FR" dirty="0"/>
              <a:t>Proposed Approach</a:t>
            </a:r>
          </a:p>
        </p:txBody>
      </p:sp>
      <p:pic>
        <p:nvPicPr>
          <p:cNvPr id="11" name="Picture 10">
            <a:extLst>
              <a:ext uri="{FF2B5EF4-FFF2-40B4-BE49-F238E27FC236}">
                <a16:creationId xmlns:a16="http://schemas.microsoft.com/office/drawing/2014/main" id="{C380C794-98DA-18C4-D2D4-2F856D72FE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917" y="2981456"/>
            <a:ext cx="10763174" cy="3374893"/>
          </a:xfrm>
          <a:prstGeom prst="rect">
            <a:avLst/>
          </a:prstGeom>
        </p:spPr>
      </p:pic>
      <p:sp>
        <p:nvSpPr>
          <p:cNvPr id="13" name="TextBox 12">
            <a:extLst>
              <a:ext uri="{FF2B5EF4-FFF2-40B4-BE49-F238E27FC236}">
                <a16:creationId xmlns:a16="http://schemas.microsoft.com/office/drawing/2014/main" id="{A4EB9079-CAED-A82D-9752-E978396100BE}"/>
              </a:ext>
            </a:extLst>
          </p:cNvPr>
          <p:cNvSpPr txBox="1"/>
          <p:nvPr/>
        </p:nvSpPr>
        <p:spPr>
          <a:xfrm>
            <a:off x="838200" y="1781128"/>
            <a:ext cx="7772400" cy="1015663"/>
          </a:xfrm>
          <a:prstGeom prst="rect">
            <a:avLst/>
          </a:prstGeom>
          <a:noFill/>
        </p:spPr>
        <p:txBody>
          <a:bodyPr wrap="square">
            <a:spAutoFit/>
          </a:bodyPr>
          <a:lstStyle/>
          <a:p>
            <a:pPr marL="285750" indent="-285750">
              <a:buFont typeface="Arial" panose="020B0604020202020204" pitchFamily="34" charset="0"/>
              <a:buChar char="•"/>
            </a:pPr>
            <a:r>
              <a:rPr lang="en-GB" sz="2000" dirty="0"/>
              <a:t>Sources </a:t>
            </a:r>
            <a:r>
              <a:rPr lang="en-GB" sz="2000" dirty="0">
                <a:solidFill>
                  <a:schemeClr val="accent6">
                    <a:lumMod val="75000"/>
                  </a:schemeClr>
                </a:solidFill>
              </a:rPr>
              <a:t>share a Neural Network</a:t>
            </a:r>
          </a:p>
          <a:p>
            <a:endParaRPr lang="en-GB" sz="2000" dirty="0"/>
          </a:p>
          <a:p>
            <a:pPr marL="285750" indent="-285750">
              <a:buFont typeface="Arial" panose="020B0604020202020204" pitchFamily="34" charset="0"/>
              <a:buChar char="•"/>
            </a:pPr>
            <a:r>
              <a:rPr lang="en-GB" sz="2000" dirty="0"/>
              <a:t>Depending on the source the output can go to a </a:t>
            </a:r>
            <a:r>
              <a:rPr lang="en-GB" sz="2000" dirty="0">
                <a:solidFill>
                  <a:schemeClr val="accent6">
                    <a:lumMod val="75000"/>
                  </a:schemeClr>
                </a:solidFill>
              </a:rPr>
              <a:t>different Loss</a:t>
            </a:r>
          </a:p>
        </p:txBody>
      </p:sp>
      <p:sp>
        <p:nvSpPr>
          <p:cNvPr id="3" name="Slide Number Placeholder 2">
            <a:extLst>
              <a:ext uri="{FF2B5EF4-FFF2-40B4-BE49-F238E27FC236}">
                <a16:creationId xmlns:a16="http://schemas.microsoft.com/office/drawing/2014/main" id="{B2DA86ED-B55C-DA00-626F-1BADCAA6F8DE}"/>
              </a:ext>
            </a:extLst>
          </p:cNvPr>
          <p:cNvSpPr>
            <a:spLocks noGrp="1"/>
          </p:cNvSpPr>
          <p:nvPr>
            <p:ph type="sldNum" sz="quarter" idx="12"/>
          </p:nvPr>
        </p:nvSpPr>
        <p:spPr/>
        <p:txBody>
          <a:bodyPr/>
          <a:lstStyle/>
          <a:p>
            <a:fld id="{41B74AA9-3598-457C-B1B2-1C99F315C63A}" type="slidenum">
              <a:rPr lang="en-GB" smtClean="0"/>
              <a:t>11</a:t>
            </a:fld>
            <a:endParaRPr lang="en-GB" dirty="0"/>
          </a:p>
        </p:txBody>
      </p:sp>
    </p:spTree>
    <p:extLst>
      <p:ext uri="{BB962C8B-B14F-4D97-AF65-F5344CB8AC3E}">
        <p14:creationId xmlns:p14="http://schemas.microsoft.com/office/powerpoint/2010/main" val="3831201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A006A-B7BB-3ED6-6778-B3DF4ECF02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1E09FE-AA07-8892-1BC1-A5EA2BD4873D}"/>
              </a:ext>
            </a:extLst>
          </p:cNvPr>
          <p:cNvSpPr>
            <a:spLocks noGrp="1"/>
          </p:cNvSpPr>
          <p:nvPr>
            <p:ph type="title"/>
          </p:nvPr>
        </p:nvSpPr>
        <p:spPr>
          <a:xfrm>
            <a:off x="838200" y="365125"/>
            <a:ext cx="3142785" cy="1325563"/>
          </a:xfrm>
        </p:spPr>
        <p:txBody>
          <a:bodyPr/>
          <a:lstStyle/>
          <a:p>
            <a:r>
              <a:rPr lang="en-FR" dirty="0"/>
              <a:t>Case Study</a:t>
            </a:r>
          </a:p>
        </p:txBody>
      </p:sp>
      <p:pic>
        <p:nvPicPr>
          <p:cNvPr id="10" name="Picture 9">
            <a:extLst>
              <a:ext uri="{FF2B5EF4-FFF2-40B4-BE49-F238E27FC236}">
                <a16:creationId xmlns:a16="http://schemas.microsoft.com/office/drawing/2014/main" id="{8961AEE3-4AC6-6F90-443E-FC3A470AB032}"/>
              </a:ext>
            </a:extLst>
          </p:cNvPr>
          <p:cNvPicPr>
            <a:picLocks noChangeAspect="1"/>
          </p:cNvPicPr>
          <p:nvPr/>
        </p:nvPicPr>
        <p:blipFill>
          <a:blip r:embed="rId3">
            <a:extLst>
              <a:ext uri="{28A0092B-C50C-407E-A947-70E740481C1C}">
                <a14:useLocalDpi xmlns:a14="http://schemas.microsoft.com/office/drawing/2010/main" val="0"/>
              </a:ext>
            </a:extLst>
          </a:blip>
          <a:srcRect l="18506" t="42396" r="44823" b="17691"/>
          <a:stretch>
            <a:fillRect/>
          </a:stretch>
        </p:blipFill>
        <p:spPr>
          <a:xfrm>
            <a:off x="839701" y="2876207"/>
            <a:ext cx="5398718" cy="1909263"/>
          </a:xfrm>
          <a:prstGeom prst="rect">
            <a:avLst/>
          </a:prstGeom>
        </p:spPr>
      </p:pic>
      <p:pic>
        <p:nvPicPr>
          <p:cNvPr id="11" name="Picture 10">
            <a:extLst>
              <a:ext uri="{FF2B5EF4-FFF2-40B4-BE49-F238E27FC236}">
                <a16:creationId xmlns:a16="http://schemas.microsoft.com/office/drawing/2014/main" id="{207FA5FD-E52A-0CC5-EA3B-18AC70384924}"/>
              </a:ext>
            </a:extLst>
          </p:cNvPr>
          <p:cNvPicPr>
            <a:picLocks noChangeAspect="1"/>
          </p:cNvPicPr>
          <p:nvPr/>
        </p:nvPicPr>
        <p:blipFill>
          <a:blip r:embed="rId3">
            <a:extLst>
              <a:ext uri="{28A0092B-C50C-407E-A947-70E740481C1C}">
                <a14:useLocalDpi xmlns:a14="http://schemas.microsoft.com/office/drawing/2010/main" val="0"/>
              </a:ext>
            </a:extLst>
          </a:blip>
          <a:srcRect l="54014" t="39997" r="13249" b="13578"/>
          <a:stretch>
            <a:fillRect/>
          </a:stretch>
        </p:blipFill>
        <p:spPr>
          <a:xfrm>
            <a:off x="6947314" y="2626825"/>
            <a:ext cx="4404985" cy="2029745"/>
          </a:xfrm>
          <a:prstGeom prst="rect">
            <a:avLst/>
          </a:prstGeom>
        </p:spPr>
      </p:pic>
      <p:sp>
        <p:nvSpPr>
          <p:cNvPr id="12" name="Rectangle 11">
            <a:extLst>
              <a:ext uri="{FF2B5EF4-FFF2-40B4-BE49-F238E27FC236}">
                <a16:creationId xmlns:a16="http://schemas.microsoft.com/office/drawing/2014/main" id="{F75F627A-5FC7-B0ED-EE7E-1EEFD869A3C5}"/>
              </a:ext>
            </a:extLst>
          </p:cNvPr>
          <p:cNvSpPr/>
          <p:nvPr/>
        </p:nvSpPr>
        <p:spPr>
          <a:xfrm>
            <a:off x="839701" y="1504722"/>
            <a:ext cx="5398718" cy="3280748"/>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
        <p:nvSpPr>
          <p:cNvPr id="16" name="Rectangle 15">
            <a:extLst>
              <a:ext uri="{FF2B5EF4-FFF2-40B4-BE49-F238E27FC236}">
                <a16:creationId xmlns:a16="http://schemas.microsoft.com/office/drawing/2014/main" id="{6689B3F5-408D-C5F5-67F0-D97696902157}"/>
              </a:ext>
            </a:extLst>
          </p:cNvPr>
          <p:cNvSpPr/>
          <p:nvPr/>
        </p:nvSpPr>
        <p:spPr>
          <a:xfrm>
            <a:off x="6747812" y="1504721"/>
            <a:ext cx="4819445" cy="3280748"/>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
        <p:nvSpPr>
          <p:cNvPr id="3" name="Slide Number Placeholder 2">
            <a:extLst>
              <a:ext uri="{FF2B5EF4-FFF2-40B4-BE49-F238E27FC236}">
                <a16:creationId xmlns:a16="http://schemas.microsoft.com/office/drawing/2014/main" id="{70638CA8-CC61-4577-8199-BDFBA36558DE}"/>
              </a:ext>
            </a:extLst>
          </p:cNvPr>
          <p:cNvSpPr>
            <a:spLocks noGrp="1"/>
          </p:cNvSpPr>
          <p:nvPr>
            <p:ph type="sldNum" sz="quarter" idx="12"/>
          </p:nvPr>
        </p:nvSpPr>
        <p:spPr/>
        <p:txBody>
          <a:bodyPr/>
          <a:lstStyle/>
          <a:p>
            <a:fld id="{41B74AA9-3598-457C-B1B2-1C99F315C63A}" type="slidenum">
              <a:rPr lang="en-GB" smtClean="0"/>
              <a:t>12</a:t>
            </a:fld>
            <a:endParaRPr lang="en-GB" dirty="0"/>
          </a:p>
        </p:txBody>
      </p:sp>
      <p:sp>
        <p:nvSpPr>
          <p:cNvPr id="4" name="TextBox 3">
            <a:extLst>
              <a:ext uri="{FF2B5EF4-FFF2-40B4-BE49-F238E27FC236}">
                <a16:creationId xmlns:a16="http://schemas.microsoft.com/office/drawing/2014/main" id="{E59C4DF6-77DE-ABA2-26E0-B6531113C019}"/>
              </a:ext>
            </a:extLst>
          </p:cNvPr>
          <p:cNvSpPr txBox="1"/>
          <p:nvPr/>
        </p:nvSpPr>
        <p:spPr>
          <a:xfrm>
            <a:off x="1344122" y="2186494"/>
            <a:ext cx="1479666" cy="646331"/>
          </a:xfrm>
          <a:prstGeom prst="rect">
            <a:avLst/>
          </a:prstGeom>
          <a:noFill/>
        </p:spPr>
        <p:txBody>
          <a:bodyPr wrap="square" rtlCol="0">
            <a:spAutoFit/>
          </a:bodyPr>
          <a:lstStyle/>
          <a:p>
            <a:pPr algn="ctr"/>
            <a:r>
              <a:rPr lang="en-FR" dirty="0"/>
              <a:t>&gt;22K </a:t>
            </a:r>
          </a:p>
          <a:p>
            <a:pPr algn="ctr"/>
            <a:r>
              <a:rPr lang="en-FR" dirty="0"/>
              <a:t>PA Surveys</a:t>
            </a:r>
          </a:p>
        </p:txBody>
      </p:sp>
      <p:sp>
        <p:nvSpPr>
          <p:cNvPr id="5" name="TextBox 4">
            <a:extLst>
              <a:ext uri="{FF2B5EF4-FFF2-40B4-BE49-F238E27FC236}">
                <a16:creationId xmlns:a16="http://schemas.microsoft.com/office/drawing/2014/main" id="{44D5C817-33A7-A7A1-EC94-FD8EA9D7B937}"/>
              </a:ext>
            </a:extLst>
          </p:cNvPr>
          <p:cNvSpPr txBox="1"/>
          <p:nvPr/>
        </p:nvSpPr>
        <p:spPr>
          <a:xfrm>
            <a:off x="3520826" y="2186494"/>
            <a:ext cx="1010277" cy="646331"/>
          </a:xfrm>
          <a:prstGeom prst="rect">
            <a:avLst/>
          </a:prstGeom>
          <a:noFill/>
        </p:spPr>
        <p:txBody>
          <a:bodyPr wrap="none" rtlCol="0">
            <a:spAutoFit/>
          </a:bodyPr>
          <a:lstStyle/>
          <a:p>
            <a:r>
              <a:rPr lang="en-FR" dirty="0"/>
              <a:t>&gt;1M PO </a:t>
            </a:r>
          </a:p>
          <a:p>
            <a:r>
              <a:rPr lang="en-FR" dirty="0"/>
              <a:t>Records</a:t>
            </a:r>
          </a:p>
        </p:txBody>
      </p:sp>
      <p:sp>
        <p:nvSpPr>
          <p:cNvPr id="6" name="TextBox 5">
            <a:extLst>
              <a:ext uri="{FF2B5EF4-FFF2-40B4-BE49-F238E27FC236}">
                <a16:creationId xmlns:a16="http://schemas.microsoft.com/office/drawing/2014/main" id="{AB1CA758-00A2-46A8-80C8-E06A3D0AB0C2}"/>
              </a:ext>
            </a:extLst>
          </p:cNvPr>
          <p:cNvSpPr txBox="1"/>
          <p:nvPr/>
        </p:nvSpPr>
        <p:spPr>
          <a:xfrm>
            <a:off x="4977700" y="2186494"/>
            <a:ext cx="976549" cy="646331"/>
          </a:xfrm>
          <a:prstGeom prst="rect">
            <a:avLst/>
          </a:prstGeom>
          <a:noFill/>
        </p:spPr>
        <p:txBody>
          <a:bodyPr wrap="none" rtlCol="0">
            <a:spAutoFit/>
          </a:bodyPr>
          <a:lstStyle/>
          <a:p>
            <a:pPr algn="ctr"/>
            <a:r>
              <a:rPr lang="en-FR" dirty="0"/>
              <a:t>&gt;6K </a:t>
            </a:r>
          </a:p>
          <a:p>
            <a:pPr algn="ctr"/>
            <a:r>
              <a:rPr lang="en-FR" dirty="0"/>
              <a:t>Species</a:t>
            </a:r>
          </a:p>
        </p:txBody>
      </p:sp>
      <p:sp>
        <p:nvSpPr>
          <p:cNvPr id="7" name="TextBox 6">
            <a:extLst>
              <a:ext uri="{FF2B5EF4-FFF2-40B4-BE49-F238E27FC236}">
                <a16:creationId xmlns:a16="http://schemas.microsoft.com/office/drawing/2014/main" id="{20215131-96F3-7884-5700-D4887A8D30B3}"/>
              </a:ext>
            </a:extLst>
          </p:cNvPr>
          <p:cNvSpPr txBox="1"/>
          <p:nvPr/>
        </p:nvSpPr>
        <p:spPr>
          <a:xfrm>
            <a:off x="7895707" y="2324993"/>
            <a:ext cx="3039422" cy="369332"/>
          </a:xfrm>
          <a:prstGeom prst="rect">
            <a:avLst/>
          </a:prstGeom>
          <a:noFill/>
        </p:spPr>
        <p:txBody>
          <a:bodyPr wrap="none" rtlCol="0">
            <a:spAutoFit/>
          </a:bodyPr>
          <a:lstStyle/>
          <a:p>
            <a:r>
              <a:rPr lang="en-FR" dirty="0"/>
              <a:t>19 Environmental Covariates</a:t>
            </a:r>
          </a:p>
        </p:txBody>
      </p:sp>
      <p:sp>
        <p:nvSpPr>
          <p:cNvPr id="8" name="TextBox 7">
            <a:extLst>
              <a:ext uri="{FF2B5EF4-FFF2-40B4-BE49-F238E27FC236}">
                <a16:creationId xmlns:a16="http://schemas.microsoft.com/office/drawing/2014/main" id="{DB395FC6-CC13-AAB2-5A72-C39DF11746A9}"/>
              </a:ext>
            </a:extLst>
          </p:cNvPr>
          <p:cNvSpPr txBox="1"/>
          <p:nvPr/>
        </p:nvSpPr>
        <p:spPr>
          <a:xfrm>
            <a:off x="2267535" y="1628725"/>
            <a:ext cx="2710165" cy="369332"/>
          </a:xfrm>
          <a:prstGeom prst="rect">
            <a:avLst/>
          </a:prstGeom>
          <a:noFill/>
        </p:spPr>
        <p:txBody>
          <a:bodyPr wrap="none" rtlCol="0">
            <a:spAutoFit/>
          </a:bodyPr>
          <a:lstStyle/>
          <a:p>
            <a:r>
              <a:rPr lang="en-FR" b="1" dirty="0"/>
              <a:t>French Subset Geoplant</a:t>
            </a:r>
          </a:p>
        </p:txBody>
      </p:sp>
      <p:sp>
        <p:nvSpPr>
          <p:cNvPr id="9" name="TextBox 8">
            <a:extLst>
              <a:ext uri="{FF2B5EF4-FFF2-40B4-BE49-F238E27FC236}">
                <a16:creationId xmlns:a16="http://schemas.microsoft.com/office/drawing/2014/main" id="{4E46C998-A366-55E8-E899-1FCECC984CFB}"/>
              </a:ext>
            </a:extLst>
          </p:cNvPr>
          <p:cNvSpPr txBox="1"/>
          <p:nvPr/>
        </p:nvSpPr>
        <p:spPr>
          <a:xfrm>
            <a:off x="8575965" y="1628725"/>
            <a:ext cx="986167" cy="369332"/>
          </a:xfrm>
          <a:prstGeom prst="rect">
            <a:avLst/>
          </a:prstGeom>
          <a:noFill/>
        </p:spPr>
        <p:txBody>
          <a:bodyPr wrap="none" rtlCol="0">
            <a:spAutoFit/>
          </a:bodyPr>
          <a:lstStyle/>
          <a:p>
            <a:r>
              <a:rPr lang="en-FR" b="1" dirty="0"/>
              <a:t>Bioclim</a:t>
            </a:r>
          </a:p>
        </p:txBody>
      </p:sp>
      <p:pic>
        <p:nvPicPr>
          <p:cNvPr id="13" name="Picture 12">
            <a:extLst>
              <a:ext uri="{FF2B5EF4-FFF2-40B4-BE49-F238E27FC236}">
                <a16:creationId xmlns:a16="http://schemas.microsoft.com/office/drawing/2014/main" id="{5C3A46F5-D4A1-3A48-1039-6381E41EF49C}"/>
              </a:ext>
            </a:extLst>
          </p:cNvPr>
          <p:cNvPicPr>
            <a:picLocks noChangeAspect="1"/>
          </p:cNvPicPr>
          <p:nvPr/>
        </p:nvPicPr>
        <p:blipFill>
          <a:blip r:embed="rId4"/>
          <a:stretch>
            <a:fillRect/>
          </a:stretch>
        </p:blipFill>
        <p:spPr>
          <a:xfrm>
            <a:off x="1398368" y="4973907"/>
            <a:ext cx="1996523" cy="1747568"/>
          </a:xfrm>
          <a:prstGeom prst="rect">
            <a:avLst/>
          </a:prstGeom>
        </p:spPr>
      </p:pic>
      <p:pic>
        <p:nvPicPr>
          <p:cNvPr id="14" name="Picture 13">
            <a:extLst>
              <a:ext uri="{FF2B5EF4-FFF2-40B4-BE49-F238E27FC236}">
                <a16:creationId xmlns:a16="http://schemas.microsoft.com/office/drawing/2014/main" id="{247A2B07-9DFB-A65F-2381-7D359AB685F2}"/>
              </a:ext>
            </a:extLst>
          </p:cNvPr>
          <p:cNvPicPr>
            <a:picLocks noChangeAspect="1"/>
          </p:cNvPicPr>
          <p:nvPr/>
        </p:nvPicPr>
        <p:blipFill>
          <a:blip r:embed="rId5"/>
          <a:stretch>
            <a:fillRect/>
          </a:stretch>
        </p:blipFill>
        <p:spPr>
          <a:xfrm>
            <a:off x="3520826" y="5583578"/>
            <a:ext cx="1361484" cy="528226"/>
          </a:xfrm>
          <a:prstGeom prst="rect">
            <a:avLst/>
          </a:prstGeom>
        </p:spPr>
      </p:pic>
      <p:sp>
        <p:nvSpPr>
          <p:cNvPr id="15" name="TextBox 14">
            <a:extLst>
              <a:ext uri="{FF2B5EF4-FFF2-40B4-BE49-F238E27FC236}">
                <a16:creationId xmlns:a16="http://schemas.microsoft.com/office/drawing/2014/main" id="{6EA776F7-A229-F6D9-6CA2-CB336CFEB160}"/>
              </a:ext>
            </a:extLst>
          </p:cNvPr>
          <p:cNvSpPr txBox="1"/>
          <p:nvPr/>
        </p:nvSpPr>
        <p:spPr>
          <a:xfrm>
            <a:off x="6096000" y="5524526"/>
            <a:ext cx="2743199" cy="646331"/>
          </a:xfrm>
          <a:prstGeom prst="rect">
            <a:avLst/>
          </a:prstGeom>
          <a:noFill/>
        </p:spPr>
        <p:txBody>
          <a:bodyPr wrap="square" rtlCol="0">
            <a:spAutoFit/>
          </a:bodyPr>
          <a:lstStyle/>
          <a:p>
            <a:pPr algn="ctr"/>
            <a:r>
              <a:rPr lang="en-FR" dirty="0"/>
              <a:t>Original train-test split from Geoplant</a:t>
            </a:r>
          </a:p>
        </p:txBody>
      </p:sp>
      <p:sp>
        <p:nvSpPr>
          <p:cNvPr id="17" name="Right Arrow 16">
            <a:extLst>
              <a:ext uri="{FF2B5EF4-FFF2-40B4-BE49-F238E27FC236}">
                <a16:creationId xmlns:a16="http://schemas.microsoft.com/office/drawing/2014/main" id="{CA030642-BA5D-76CB-A98A-AF7CF5F3909B}"/>
              </a:ext>
            </a:extLst>
          </p:cNvPr>
          <p:cNvSpPr/>
          <p:nvPr/>
        </p:nvSpPr>
        <p:spPr>
          <a:xfrm>
            <a:off x="5203767" y="5676616"/>
            <a:ext cx="892233" cy="3421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Tree>
    <p:extLst>
      <p:ext uri="{BB962C8B-B14F-4D97-AF65-F5344CB8AC3E}">
        <p14:creationId xmlns:p14="http://schemas.microsoft.com/office/powerpoint/2010/main" val="256040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CD1A7-A6B2-2BF9-1A93-B41CB574D1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9C98D3-F8B4-9A51-3825-7C5B2BBE3B9E}"/>
              </a:ext>
            </a:extLst>
          </p:cNvPr>
          <p:cNvSpPr>
            <a:spLocks noGrp="1"/>
          </p:cNvSpPr>
          <p:nvPr>
            <p:ph type="title"/>
          </p:nvPr>
        </p:nvSpPr>
        <p:spPr>
          <a:xfrm>
            <a:off x="838200" y="365125"/>
            <a:ext cx="3142785" cy="1325563"/>
          </a:xfrm>
        </p:spPr>
        <p:txBody>
          <a:bodyPr/>
          <a:lstStyle/>
          <a:p>
            <a:r>
              <a:rPr lang="en-FR" dirty="0"/>
              <a:t>Results</a:t>
            </a:r>
          </a:p>
        </p:txBody>
      </p:sp>
      <p:sp>
        <p:nvSpPr>
          <p:cNvPr id="3" name="Slide Number Placeholder 2">
            <a:extLst>
              <a:ext uri="{FF2B5EF4-FFF2-40B4-BE49-F238E27FC236}">
                <a16:creationId xmlns:a16="http://schemas.microsoft.com/office/drawing/2014/main" id="{DE767936-4B4B-F811-3AC0-147C3EBD0E2E}"/>
              </a:ext>
            </a:extLst>
          </p:cNvPr>
          <p:cNvSpPr>
            <a:spLocks noGrp="1"/>
          </p:cNvSpPr>
          <p:nvPr>
            <p:ph type="sldNum" sz="quarter" idx="12"/>
          </p:nvPr>
        </p:nvSpPr>
        <p:spPr/>
        <p:txBody>
          <a:bodyPr/>
          <a:lstStyle/>
          <a:p>
            <a:fld id="{41B74AA9-3598-457C-B1B2-1C99F315C63A}" type="slidenum">
              <a:rPr lang="en-GB" smtClean="0"/>
              <a:t>13</a:t>
            </a:fld>
            <a:endParaRPr lang="en-GB" dirty="0"/>
          </a:p>
        </p:txBody>
      </p:sp>
      <p:pic>
        <p:nvPicPr>
          <p:cNvPr id="6" name="Picture 5">
            <a:extLst>
              <a:ext uri="{FF2B5EF4-FFF2-40B4-BE49-F238E27FC236}">
                <a16:creationId xmlns:a16="http://schemas.microsoft.com/office/drawing/2014/main" id="{7005EDFB-9ED7-4C74-EFEA-CF46FA3BD2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31107" y="2140991"/>
            <a:ext cx="6887507" cy="2742023"/>
          </a:xfrm>
          <a:prstGeom prst="rect">
            <a:avLst/>
          </a:prstGeom>
        </p:spPr>
      </p:pic>
      <p:sp>
        <p:nvSpPr>
          <p:cNvPr id="7" name="Left Brace 6">
            <a:extLst>
              <a:ext uri="{FF2B5EF4-FFF2-40B4-BE49-F238E27FC236}">
                <a16:creationId xmlns:a16="http://schemas.microsoft.com/office/drawing/2014/main" id="{E51F5141-3227-59F7-E074-A15C8269E479}"/>
              </a:ext>
            </a:extLst>
          </p:cNvPr>
          <p:cNvSpPr/>
          <p:nvPr/>
        </p:nvSpPr>
        <p:spPr>
          <a:xfrm>
            <a:off x="2319030" y="2669057"/>
            <a:ext cx="396293" cy="859274"/>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FR"/>
          </a:p>
        </p:txBody>
      </p:sp>
      <p:sp>
        <p:nvSpPr>
          <p:cNvPr id="8" name="Left Brace 7">
            <a:extLst>
              <a:ext uri="{FF2B5EF4-FFF2-40B4-BE49-F238E27FC236}">
                <a16:creationId xmlns:a16="http://schemas.microsoft.com/office/drawing/2014/main" id="{198F82AE-A582-1AD6-285D-FC2905C3C558}"/>
              </a:ext>
            </a:extLst>
          </p:cNvPr>
          <p:cNvSpPr/>
          <p:nvPr/>
        </p:nvSpPr>
        <p:spPr>
          <a:xfrm>
            <a:off x="2319030" y="3534764"/>
            <a:ext cx="396293" cy="1293188"/>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FR"/>
          </a:p>
        </p:txBody>
      </p:sp>
      <p:sp>
        <p:nvSpPr>
          <p:cNvPr id="9" name="TextBox 8">
            <a:extLst>
              <a:ext uri="{FF2B5EF4-FFF2-40B4-BE49-F238E27FC236}">
                <a16:creationId xmlns:a16="http://schemas.microsoft.com/office/drawing/2014/main" id="{61C85E5D-A56C-A9A1-3BFE-589B8F34B1B8}"/>
              </a:ext>
            </a:extLst>
          </p:cNvPr>
          <p:cNvSpPr txBox="1"/>
          <p:nvPr/>
        </p:nvSpPr>
        <p:spPr>
          <a:xfrm>
            <a:off x="1342456" y="2775528"/>
            <a:ext cx="886846" cy="646331"/>
          </a:xfrm>
          <a:prstGeom prst="rect">
            <a:avLst/>
          </a:prstGeom>
          <a:noFill/>
        </p:spPr>
        <p:txBody>
          <a:bodyPr wrap="none" rtlCol="0">
            <a:spAutoFit/>
          </a:bodyPr>
          <a:lstStyle/>
          <a:p>
            <a:pPr algn="ctr"/>
            <a:r>
              <a:rPr lang="en-FR" dirty="0"/>
              <a:t>Single </a:t>
            </a:r>
          </a:p>
          <a:p>
            <a:pPr algn="ctr"/>
            <a:r>
              <a:rPr lang="en-FR" dirty="0"/>
              <a:t>Source</a:t>
            </a:r>
          </a:p>
        </p:txBody>
      </p:sp>
      <p:sp>
        <p:nvSpPr>
          <p:cNvPr id="13" name="TextBox 12">
            <a:extLst>
              <a:ext uri="{FF2B5EF4-FFF2-40B4-BE49-F238E27FC236}">
                <a16:creationId xmlns:a16="http://schemas.microsoft.com/office/drawing/2014/main" id="{5FC4C1FB-4301-6730-9EC0-A25719E20EA2}"/>
              </a:ext>
            </a:extLst>
          </p:cNvPr>
          <p:cNvSpPr txBox="1"/>
          <p:nvPr/>
        </p:nvSpPr>
        <p:spPr>
          <a:xfrm>
            <a:off x="1152618" y="3858192"/>
            <a:ext cx="1231427" cy="646331"/>
          </a:xfrm>
          <a:prstGeom prst="rect">
            <a:avLst/>
          </a:prstGeom>
          <a:noFill/>
        </p:spPr>
        <p:txBody>
          <a:bodyPr wrap="none" rtlCol="0">
            <a:spAutoFit/>
          </a:bodyPr>
          <a:lstStyle/>
          <a:p>
            <a:pPr algn="ctr"/>
            <a:r>
              <a:rPr lang="en-FR" dirty="0"/>
              <a:t>Combined</a:t>
            </a:r>
          </a:p>
          <a:p>
            <a:pPr algn="ctr"/>
            <a:r>
              <a:rPr lang="en-FR" dirty="0"/>
              <a:t>Source</a:t>
            </a:r>
          </a:p>
        </p:txBody>
      </p:sp>
      <p:sp>
        <p:nvSpPr>
          <p:cNvPr id="19" name="TextBox 18">
            <a:extLst>
              <a:ext uri="{FF2B5EF4-FFF2-40B4-BE49-F238E27FC236}">
                <a16:creationId xmlns:a16="http://schemas.microsoft.com/office/drawing/2014/main" id="{18448EDD-E886-14CE-74F9-70BC832F71AA}"/>
              </a:ext>
            </a:extLst>
          </p:cNvPr>
          <p:cNvSpPr txBox="1"/>
          <p:nvPr/>
        </p:nvSpPr>
        <p:spPr>
          <a:xfrm>
            <a:off x="1152618" y="5516877"/>
            <a:ext cx="5290872" cy="400110"/>
          </a:xfrm>
          <a:prstGeom prst="rect">
            <a:avLst/>
          </a:prstGeom>
          <a:noFill/>
        </p:spPr>
        <p:txBody>
          <a:bodyPr wrap="none" rtlCol="0">
            <a:spAutoFit/>
          </a:bodyPr>
          <a:lstStyle/>
          <a:p>
            <a:r>
              <a:rPr lang="en-FR" sz="2000" dirty="0">
                <a:solidFill>
                  <a:schemeClr val="accent6">
                    <a:lumMod val="75000"/>
                  </a:schemeClr>
                </a:solidFill>
              </a:rPr>
              <a:t>Integration helps but it can be (relatively) naive</a:t>
            </a:r>
          </a:p>
        </p:txBody>
      </p:sp>
    </p:spTree>
    <p:extLst>
      <p:ext uri="{BB962C8B-B14F-4D97-AF65-F5344CB8AC3E}">
        <p14:creationId xmlns:p14="http://schemas.microsoft.com/office/powerpoint/2010/main" val="38715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D54FF-41A4-928C-C776-4D3C3433B9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ACB433-CFCE-DF9A-887A-5FB7DB28508F}"/>
              </a:ext>
            </a:extLst>
          </p:cNvPr>
          <p:cNvSpPr>
            <a:spLocks noGrp="1"/>
          </p:cNvSpPr>
          <p:nvPr>
            <p:ph type="title"/>
          </p:nvPr>
        </p:nvSpPr>
        <p:spPr>
          <a:xfrm>
            <a:off x="838200" y="365125"/>
            <a:ext cx="11422224" cy="1325563"/>
          </a:xfrm>
        </p:spPr>
        <p:txBody>
          <a:bodyPr/>
          <a:lstStyle/>
          <a:p>
            <a:r>
              <a:rPr lang="en-US" noProof="0" dirty="0"/>
              <a:t>Data Availability</a:t>
            </a:r>
          </a:p>
        </p:txBody>
      </p:sp>
      <p:sp>
        <p:nvSpPr>
          <p:cNvPr id="8" name="Content Placeholder 2">
            <a:extLst>
              <a:ext uri="{FF2B5EF4-FFF2-40B4-BE49-F238E27FC236}">
                <a16:creationId xmlns:a16="http://schemas.microsoft.com/office/drawing/2014/main" id="{23373965-EA3F-B961-0C5A-3DD0AB12F5D7}"/>
              </a:ext>
            </a:extLst>
          </p:cNvPr>
          <p:cNvSpPr>
            <a:spLocks noGrp="1"/>
          </p:cNvSpPr>
          <p:nvPr>
            <p:ph idx="1"/>
          </p:nvPr>
        </p:nvSpPr>
        <p:spPr>
          <a:xfrm>
            <a:off x="838201" y="1825625"/>
            <a:ext cx="5361688" cy="3497489"/>
          </a:xfrm>
        </p:spPr>
        <p:txBody>
          <a:bodyPr>
            <a:normAutofit/>
          </a:bodyPr>
          <a:lstStyle/>
          <a:p>
            <a:r>
              <a:rPr lang="en-GB" b="1" dirty="0"/>
              <a:t>PA data</a:t>
            </a:r>
            <a:r>
              <a:rPr lang="en-GB" dirty="0"/>
              <a:t> is geographically limited, but more valuable for inference and evaluation</a:t>
            </a:r>
          </a:p>
          <a:p>
            <a:endParaRPr lang="en-GB" dirty="0"/>
          </a:p>
          <a:p>
            <a:r>
              <a:rPr lang="en-GB" b="1" dirty="0"/>
              <a:t>PO data</a:t>
            </a:r>
            <a:r>
              <a:rPr lang="en-GB" dirty="0"/>
              <a:t> has much wider geographical coverage, but comes with significant biases</a:t>
            </a:r>
          </a:p>
          <a:p>
            <a:pPr marL="0" indent="0">
              <a:buNone/>
            </a:pPr>
            <a:endParaRPr lang="en-US" noProof="0" dirty="0"/>
          </a:p>
        </p:txBody>
      </p:sp>
      <p:sp>
        <p:nvSpPr>
          <p:cNvPr id="3" name="Content Placeholder 2">
            <a:extLst>
              <a:ext uri="{FF2B5EF4-FFF2-40B4-BE49-F238E27FC236}">
                <a16:creationId xmlns:a16="http://schemas.microsoft.com/office/drawing/2014/main" id="{E8223137-976D-8F86-8F55-8A864E265C7E}"/>
              </a:ext>
            </a:extLst>
          </p:cNvPr>
          <p:cNvSpPr txBox="1">
            <a:spLocks/>
          </p:cNvSpPr>
          <p:nvPr/>
        </p:nvSpPr>
        <p:spPr>
          <a:xfrm>
            <a:off x="8382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4" name="Content Placeholder 2">
            <a:extLst>
              <a:ext uri="{FF2B5EF4-FFF2-40B4-BE49-F238E27FC236}">
                <a16:creationId xmlns:a16="http://schemas.microsoft.com/office/drawing/2014/main" id="{7EF2DADA-8E5C-BD05-CE80-4CAEB5A608C4}"/>
              </a:ext>
            </a:extLst>
          </p:cNvPr>
          <p:cNvSpPr txBox="1">
            <a:spLocks/>
          </p:cNvSpPr>
          <p:nvPr/>
        </p:nvSpPr>
        <p:spPr>
          <a:xfrm>
            <a:off x="838200" y="1825625"/>
            <a:ext cx="520354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noProof="0" dirty="0"/>
          </a:p>
        </p:txBody>
      </p:sp>
      <p:pic>
        <p:nvPicPr>
          <p:cNvPr id="9" name="Picture 8">
            <a:extLst>
              <a:ext uri="{FF2B5EF4-FFF2-40B4-BE49-F238E27FC236}">
                <a16:creationId xmlns:a16="http://schemas.microsoft.com/office/drawing/2014/main" id="{A61D8768-01DB-7ADB-1377-82FDB58745E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78140" y="1587662"/>
            <a:ext cx="2789663" cy="4114402"/>
          </a:xfrm>
          <a:prstGeom prst="rect">
            <a:avLst/>
          </a:prstGeom>
        </p:spPr>
      </p:pic>
      <p:pic>
        <p:nvPicPr>
          <p:cNvPr id="11" name="Picture 10">
            <a:extLst>
              <a:ext uri="{FF2B5EF4-FFF2-40B4-BE49-F238E27FC236}">
                <a16:creationId xmlns:a16="http://schemas.microsoft.com/office/drawing/2014/main" id="{B48DE989-4E73-9709-A997-9549B41A63A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71692" y="1584916"/>
            <a:ext cx="2501752" cy="4129312"/>
          </a:xfrm>
          <a:prstGeom prst="rect">
            <a:avLst/>
          </a:prstGeom>
        </p:spPr>
      </p:pic>
      <p:sp>
        <p:nvSpPr>
          <p:cNvPr id="12" name="TextBox 11">
            <a:extLst>
              <a:ext uri="{FF2B5EF4-FFF2-40B4-BE49-F238E27FC236}">
                <a16:creationId xmlns:a16="http://schemas.microsoft.com/office/drawing/2014/main" id="{29C7D8D0-4580-48DA-B84D-4A17A8E005B5}"/>
              </a:ext>
            </a:extLst>
          </p:cNvPr>
          <p:cNvSpPr txBox="1"/>
          <p:nvPr/>
        </p:nvSpPr>
        <p:spPr>
          <a:xfrm>
            <a:off x="9862952" y="1263905"/>
            <a:ext cx="1042273" cy="369332"/>
          </a:xfrm>
          <a:prstGeom prst="rect">
            <a:avLst/>
          </a:prstGeom>
          <a:noFill/>
        </p:spPr>
        <p:txBody>
          <a:bodyPr wrap="none" rtlCol="0">
            <a:spAutoFit/>
          </a:bodyPr>
          <a:lstStyle/>
          <a:p>
            <a:r>
              <a:rPr lang="en-US" noProof="0" dirty="0"/>
              <a:t>PO-Data</a:t>
            </a:r>
          </a:p>
        </p:txBody>
      </p:sp>
      <p:sp>
        <p:nvSpPr>
          <p:cNvPr id="15" name="TextBox 14">
            <a:extLst>
              <a:ext uri="{FF2B5EF4-FFF2-40B4-BE49-F238E27FC236}">
                <a16:creationId xmlns:a16="http://schemas.microsoft.com/office/drawing/2014/main" id="{7718C9B8-F732-659A-843C-289BC0889986}"/>
              </a:ext>
            </a:extLst>
          </p:cNvPr>
          <p:cNvSpPr txBox="1"/>
          <p:nvPr/>
        </p:nvSpPr>
        <p:spPr>
          <a:xfrm>
            <a:off x="7419004" y="1263905"/>
            <a:ext cx="998735" cy="369332"/>
          </a:xfrm>
          <a:prstGeom prst="rect">
            <a:avLst/>
          </a:prstGeom>
          <a:noFill/>
        </p:spPr>
        <p:txBody>
          <a:bodyPr wrap="none" rtlCol="0">
            <a:spAutoFit/>
          </a:bodyPr>
          <a:lstStyle/>
          <a:p>
            <a:r>
              <a:rPr lang="en-US" noProof="0" dirty="0"/>
              <a:t>PA-Data</a:t>
            </a:r>
          </a:p>
        </p:txBody>
      </p:sp>
      <p:sp>
        <p:nvSpPr>
          <p:cNvPr id="18" name="TextBox 17">
            <a:extLst>
              <a:ext uri="{FF2B5EF4-FFF2-40B4-BE49-F238E27FC236}">
                <a16:creationId xmlns:a16="http://schemas.microsoft.com/office/drawing/2014/main" id="{A947BDF3-4C5C-548D-D6F2-8FB350588498}"/>
              </a:ext>
            </a:extLst>
          </p:cNvPr>
          <p:cNvSpPr txBox="1"/>
          <p:nvPr/>
        </p:nvSpPr>
        <p:spPr>
          <a:xfrm>
            <a:off x="8121013" y="5713002"/>
            <a:ext cx="3316036" cy="369332"/>
          </a:xfrm>
          <a:prstGeom prst="rect">
            <a:avLst/>
          </a:prstGeom>
          <a:noFill/>
        </p:spPr>
        <p:txBody>
          <a:bodyPr wrap="none" rtlCol="0">
            <a:spAutoFit/>
          </a:bodyPr>
          <a:lstStyle/>
          <a:p>
            <a:r>
              <a:rPr lang="en-US" i="1" noProof="0" dirty="0" err="1"/>
              <a:t>GeoLife</a:t>
            </a:r>
            <a:r>
              <a:rPr lang="en-US" i="1" dirty="0"/>
              <a:t>C</a:t>
            </a:r>
            <a:r>
              <a:rPr lang="en-US" i="1" noProof="0" dirty="0" err="1"/>
              <a:t>lef</a:t>
            </a:r>
            <a:r>
              <a:rPr lang="en-US" i="1" noProof="0" dirty="0"/>
              <a:t> 2023 (Botella et al.)</a:t>
            </a:r>
          </a:p>
        </p:txBody>
      </p:sp>
      <p:sp>
        <p:nvSpPr>
          <p:cNvPr id="5" name="Slide Number Placeholder 4">
            <a:extLst>
              <a:ext uri="{FF2B5EF4-FFF2-40B4-BE49-F238E27FC236}">
                <a16:creationId xmlns:a16="http://schemas.microsoft.com/office/drawing/2014/main" id="{31A4F53F-27EF-0B25-FAFC-FE0601525AD0}"/>
              </a:ext>
            </a:extLst>
          </p:cNvPr>
          <p:cNvSpPr>
            <a:spLocks noGrp="1"/>
          </p:cNvSpPr>
          <p:nvPr>
            <p:ph type="sldNum" sz="quarter" idx="12"/>
          </p:nvPr>
        </p:nvSpPr>
        <p:spPr/>
        <p:txBody>
          <a:bodyPr/>
          <a:lstStyle/>
          <a:p>
            <a:fld id="{41B74AA9-3598-457C-B1B2-1C99F315C63A}" type="slidenum">
              <a:rPr lang="en-GB" smtClean="0"/>
              <a:t>14</a:t>
            </a:fld>
            <a:endParaRPr lang="en-GB" dirty="0"/>
          </a:p>
        </p:txBody>
      </p:sp>
    </p:spTree>
    <p:extLst>
      <p:ext uri="{BB962C8B-B14F-4D97-AF65-F5344CB8AC3E}">
        <p14:creationId xmlns:p14="http://schemas.microsoft.com/office/powerpoint/2010/main" val="1545623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26713-28E5-5BB8-04DB-511192B225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F57A4-73B3-D751-8D8D-C9E167F57C66}"/>
              </a:ext>
            </a:extLst>
          </p:cNvPr>
          <p:cNvSpPr>
            <a:spLocks noGrp="1"/>
          </p:cNvSpPr>
          <p:nvPr>
            <p:ph type="title"/>
          </p:nvPr>
        </p:nvSpPr>
        <p:spPr>
          <a:xfrm>
            <a:off x="0" y="2766218"/>
            <a:ext cx="12192000" cy="1325563"/>
          </a:xfrm>
        </p:spPr>
        <p:txBody>
          <a:bodyPr>
            <a:normAutofit/>
          </a:bodyPr>
          <a:lstStyle/>
          <a:p>
            <a:pPr algn="ctr"/>
            <a:r>
              <a:rPr lang="en-FR" dirty="0"/>
              <a:t>How can we test model performance</a:t>
            </a:r>
            <a:br>
              <a:rPr lang="en-FR" dirty="0"/>
            </a:br>
            <a:r>
              <a:rPr lang="en-FR" dirty="0"/>
              <a:t>in areas where PA-data is not available?</a:t>
            </a:r>
          </a:p>
        </p:txBody>
      </p:sp>
      <p:sp>
        <p:nvSpPr>
          <p:cNvPr id="3" name="Slide Number Placeholder 2">
            <a:extLst>
              <a:ext uri="{FF2B5EF4-FFF2-40B4-BE49-F238E27FC236}">
                <a16:creationId xmlns:a16="http://schemas.microsoft.com/office/drawing/2014/main" id="{B344EFDC-B245-AB16-2816-54FB95A67ED0}"/>
              </a:ext>
            </a:extLst>
          </p:cNvPr>
          <p:cNvSpPr>
            <a:spLocks noGrp="1"/>
          </p:cNvSpPr>
          <p:nvPr>
            <p:ph type="sldNum" sz="quarter" idx="12"/>
          </p:nvPr>
        </p:nvSpPr>
        <p:spPr/>
        <p:txBody>
          <a:bodyPr/>
          <a:lstStyle/>
          <a:p>
            <a:fld id="{41B74AA9-3598-457C-B1B2-1C99F315C63A}" type="slidenum">
              <a:rPr lang="en-GB" smtClean="0"/>
              <a:t>15</a:t>
            </a:fld>
            <a:endParaRPr lang="en-GB" dirty="0"/>
          </a:p>
        </p:txBody>
      </p:sp>
    </p:spTree>
    <p:extLst>
      <p:ext uri="{BB962C8B-B14F-4D97-AF65-F5344CB8AC3E}">
        <p14:creationId xmlns:p14="http://schemas.microsoft.com/office/powerpoint/2010/main" val="1001879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94D8B-21E4-1C85-DC59-7C3195BEF966}"/>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A27D7335-E9A1-0E14-59E7-AF0F6AECB82A}"/>
              </a:ext>
            </a:extLst>
          </p:cNvPr>
          <p:cNvGrpSpPr/>
          <p:nvPr/>
        </p:nvGrpSpPr>
        <p:grpSpPr>
          <a:xfrm>
            <a:off x="1281317" y="286905"/>
            <a:ext cx="2370242" cy="2619475"/>
            <a:chOff x="1281317" y="286905"/>
            <a:chExt cx="2370242" cy="2619475"/>
          </a:xfrm>
        </p:grpSpPr>
        <p:pic>
          <p:nvPicPr>
            <p:cNvPr id="17" name="Graphic 16">
              <a:extLst>
                <a:ext uri="{FF2B5EF4-FFF2-40B4-BE49-F238E27FC236}">
                  <a16:creationId xmlns:a16="http://schemas.microsoft.com/office/drawing/2014/main" id="{B21F992A-0FC8-18F5-6F98-B489118A7FC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81317" y="536138"/>
              <a:ext cx="2370242" cy="2370242"/>
            </a:xfrm>
            <a:prstGeom prst="rect">
              <a:avLst/>
            </a:prstGeom>
          </p:spPr>
        </p:pic>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D4B4E77C-48B1-31CE-4A9B-35DB2AA899D5}"/>
                    </a:ext>
                  </a:extLst>
                </p:cNvPr>
                <p:cNvSpPr/>
                <p:nvPr/>
              </p:nvSpPr>
              <p:spPr>
                <a:xfrm>
                  <a:off x="1896422" y="286905"/>
                  <a:ext cx="1140031" cy="360218"/>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𝒟</m:t>
                            </m:r>
                          </m:e>
                          <m:sub>
                            <m:r>
                              <a:rPr lang="en-US" b="0" i="1" smtClean="0">
                                <a:solidFill>
                                  <a:schemeClr val="tx1"/>
                                </a:solidFill>
                                <a:latin typeface="Cambria Math" panose="02040503050406030204" pitchFamily="18" charset="0"/>
                              </a:rPr>
                              <m:t>𝑃𝑂</m:t>
                            </m:r>
                          </m:sub>
                        </m:sSub>
                      </m:oMath>
                    </m:oMathPara>
                  </a14:m>
                  <a:endParaRPr lang="en-FR" dirty="0">
                    <a:solidFill>
                      <a:schemeClr val="bg1"/>
                    </a:solidFill>
                  </a:endParaRPr>
                </a:p>
              </p:txBody>
            </p:sp>
          </mc:Choice>
          <mc:Fallback xmlns="">
            <p:sp>
              <p:nvSpPr>
                <p:cNvPr id="18" name="Rectangle 17">
                  <a:extLst>
                    <a:ext uri="{FF2B5EF4-FFF2-40B4-BE49-F238E27FC236}">
                      <a16:creationId xmlns:a16="http://schemas.microsoft.com/office/drawing/2014/main" id="{D4B4E77C-48B1-31CE-4A9B-35DB2AA899D5}"/>
                    </a:ext>
                  </a:extLst>
                </p:cNvPr>
                <p:cNvSpPr>
                  <a:spLocks noRot="1" noChangeAspect="1" noMove="1" noResize="1" noEditPoints="1" noAdjustHandles="1" noChangeArrowheads="1" noChangeShapeType="1" noTextEdit="1"/>
                </p:cNvSpPr>
                <p:nvPr/>
              </p:nvSpPr>
              <p:spPr>
                <a:xfrm>
                  <a:off x="1896422" y="286905"/>
                  <a:ext cx="1140031" cy="360218"/>
                </a:xfrm>
                <a:prstGeom prst="rect">
                  <a:avLst/>
                </a:prstGeom>
                <a:blipFill>
                  <a:blip r:embed="rId3"/>
                  <a:stretch>
                    <a:fillRect/>
                  </a:stretch>
                </a:blipFill>
              </p:spPr>
              <p:txBody>
                <a:bodyPr/>
                <a:lstStyle/>
                <a:p>
                  <a:r>
                    <a:rPr lang="en-FR">
                      <a:noFill/>
                    </a:rPr>
                    <a:t> </a:t>
                  </a:r>
                </a:p>
              </p:txBody>
            </p:sp>
          </mc:Fallback>
        </mc:AlternateContent>
      </p:grpSp>
      <p:sp>
        <p:nvSpPr>
          <p:cNvPr id="25" name="Right Arrow 24">
            <a:extLst>
              <a:ext uri="{FF2B5EF4-FFF2-40B4-BE49-F238E27FC236}">
                <a16:creationId xmlns:a16="http://schemas.microsoft.com/office/drawing/2014/main" id="{2E49684D-42A0-CCD6-5AC2-047F085D5254}"/>
              </a:ext>
            </a:extLst>
          </p:cNvPr>
          <p:cNvSpPr/>
          <p:nvPr/>
        </p:nvSpPr>
        <p:spPr>
          <a:xfrm>
            <a:off x="7206131" y="1721259"/>
            <a:ext cx="1275057" cy="315310"/>
          </a:xfrm>
          <a:prstGeom prst="rightArrow">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grpSp>
        <p:nvGrpSpPr>
          <p:cNvPr id="40" name="Group 39">
            <a:extLst>
              <a:ext uri="{FF2B5EF4-FFF2-40B4-BE49-F238E27FC236}">
                <a16:creationId xmlns:a16="http://schemas.microsoft.com/office/drawing/2014/main" id="{15FE46C3-3EA3-75B6-3F67-1411A91B5FC3}"/>
              </a:ext>
            </a:extLst>
          </p:cNvPr>
          <p:cNvGrpSpPr/>
          <p:nvPr/>
        </p:nvGrpSpPr>
        <p:grpSpPr>
          <a:xfrm>
            <a:off x="3950148" y="286905"/>
            <a:ext cx="2370242" cy="2619475"/>
            <a:chOff x="3950148" y="286905"/>
            <a:chExt cx="2370242" cy="2619475"/>
          </a:xfrm>
        </p:grpSpPr>
        <p:pic>
          <p:nvPicPr>
            <p:cNvPr id="7" name="Graphic 6">
              <a:extLst>
                <a:ext uri="{FF2B5EF4-FFF2-40B4-BE49-F238E27FC236}">
                  <a16:creationId xmlns:a16="http://schemas.microsoft.com/office/drawing/2014/main" id="{E74E8D81-AA23-58E2-AA6E-89EECC480CF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50148" y="536138"/>
              <a:ext cx="2370242" cy="2370242"/>
            </a:xfrm>
            <a:prstGeom prst="rect">
              <a:avLst/>
            </a:prstGeom>
          </p:spPr>
        </p:pic>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15F86156-74F3-D3EA-2262-E7184FBECD3B}"/>
                    </a:ext>
                  </a:extLst>
                </p:cNvPr>
                <p:cNvSpPr/>
                <p:nvPr/>
              </p:nvSpPr>
              <p:spPr>
                <a:xfrm>
                  <a:off x="4565253" y="286905"/>
                  <a:ext cx="1140031" cy="360218"/>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𝒟</m:t>
                            </m:r>
                          </m:e>
                          <m:sub>
                            <m:r>
                              <a:rPr lang="en-US" b="0" i="1" smtClean="0">
                                <a:solidFill>
                                  <a:schemeClr val="tx1"/>
                                </a:solidFill>
                                <a:latin typeface="Cambria Math" panose="02040503050406030204" pitchFamily="18" charset="0"/>
                              </a:rPr>
                              <m:t>𝑃</m:t>
                            </m:r>
                            <m:r>
                              <m:rPr>
                                <m:sty m:val="p"/>
                              </m:rPr>
                              <a:rPr lang="en-US" b="0" i="1" smtClean="0">
                                <a:solidFill>
                                  <a:schemeClr val="tx1"/>
                                </a:solidFill>
                                <a:latin typeface="Cambria Math" panose="02040503050406030204" pitchFamily="18" charset="0"/>
                              </a:rPr>
                              <m:t>A</m:t>
                            </m:r>
                          </m:sub>
                        </m:sSub>
                      </m:oMath>
                    </m:oMathPara>
                  </a14:m>
                  <a:endParaRPr lang="en-FR" dirty="0">
                    <a:solidFill>
                      <a:schemeClr val="bg1"/>
                    </a:solidFill>
                  </a:endParaRPr>
                </a:p>
              </p:txBody>
            </p:sp>
          </mc:Choice>
          <mc:Fallback xmlns="">
            <p:sp>
              <p:nvSpPr>
                <p:cNvPr id="22" name="Rectangle 21">
                  <a:extLst>
                    <a:ext uri="{FF2B5EF4-FFF2-40B4-BE49-F238E27FC236}">
                      <a16:creationId xmlns:a16="http://schemas.microsoft.com/office/drawing/2014/main" id="{15F86156-74F3-D3EA-2262-E7184FBECD3B}"/>
                    </a:ext>
                  </a:extLst>
                </p:cNvPr>
                <p:cNvSpPr>
                  <a:spLocks noRot="1" noChangeAspect="1" noMove="1" noResize="1" noEditPoints="1" noAdjustHandles="1" noChangeArrowheads="1" noChangeShapeType="1" noTextEdit="1"/>
                </p:cNvSpPr>
                <p:nvPr/>
              </p:nvSpPr>
              <p:spPr>
                <a:xfrm>
                  <a:off x="4565253" y="286905"/>
                  <a:ext cx="1140031" cy="360218"/>
                </a:xfrm>
                <a:prstGeom prst="rect">
                  <a:avLst/>
                </a:prstGeom>
                <a:blipFill>
                  <a:blip r:embed="rId5"/>
                  <a:stretch>
                    <a:fillRect/>
                  </a:stretch>
                </a:blipFill>
              </p:spPr>
              <p:txBody>
                <a:bodyPr/>
                <a:lstStyle/>
                <a:p>
                  <a:r>
                    <a:rPr lang="en-FR">
                      <a:noFill/>
                    </a:rPr>
                    <a:t> </a:t>
                  </a:r>
                </a:p>
              </p:txBody>
            </p:sp>
          </mc:Fallback>
        </mc:AlternateContent>
      </p:grpSp>
      <p:grpSp>
        <p:nvGrpSpPr>
          <p:cNvPr id="43" name="Group 42">
            <a:extLst>
              <a:ext uri="{FF2B5EF4-FFF2-40B4-BE49-F238E27FC236}">
                <a16:creationId xmlns:a16="http://schemas.microsoft.com/office/drawing/2014/main" id="{517D2525-0A20-F662-C8BC-F6866AF4C375}"/>
              </a:ext>
            </a:extLst>
          </p:cNvPr>
          <p:cNvGrpSpPr/>
          <p:nvPr/>
        </p:nvGrpSpPr>
        <p:grpSpPr>
          <a:xfrm>
            <a:off x="9424190" y="191636"/>
            <a:ext cx="2370242" cy="2772931"/>
            <a:chOff x="9424190" y="191636"/>
            <a:chExt cx="2370242" cy="2772931"/>
          </a:xfrm>
        </p:grpSpPr>
        <p:pic>
          <p:nvPicPr>
            <p:cNvPr id="9" name="Graphic 8">
              <a:extLst>
                <a:ext uri="{FF2B5EF4-FFF2-40B4-BE49-F238E27FC236}">
                  <a16:creationId xmlns:a16="http://schemas.microsoft.com/office/drawing/2014/main" id="{ADA36BA9-81D1-3D35-D3C4-FCEC63D0E71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24190" y="594325"/>
              <a:ext cx="2370242" cy="2370242"/>
            </a:xfrm>
            <a:prstGeom prst="rect">
              <a:avLst/>
            </a:prstGeom>
          </p:spPr>
        </p:pic>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01525BB1-B6C8-C6EC-F89C-18F548B18526}"/>
                    </a:ext>
                  </a:extLst>
                </p:cNvPr>
                <p:cNvSpPr/>
                <p:nvPr/>
              </p:nvSpPr>
              <p:spPr>
                <a:xfrm>
                  <a:off x="9688250" y="191636"/>
                  <a:ext cx="1789665" cy="44516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Sup>
                          <m:sSubSupPr>
                            <m:ctrlPr>
                              <a:rPr lang="en-US" i="1" smtClean="0">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𝒟</m:t>
                            </m:r>
                          </m:e>
                          <m:sub>
                            <m:r>
                              <a:rPr lang="en-US" i="1">
                                <a:solidFill>
                                  <a:schemeClr val="tx1"/>
                                </a:solidFill>
                                <a:latin typeface="Cambria Math" panose="02040503050406030204" pitchFamily="18" charset="0"/>
                              </a:rPr>
                              <m:t>𝑃</m:t>
                            </m:r>
                            <m:r>
                              <m:rPr>
                                <m:sty m:val="p"/>
                              </m:rPr>
                              <a:rPr lang="en-US" b="0" i="1" smtClean="0">
                                <a:solidFill>
                                  <a:schemeClr val="tx1"/>
                                </a:solidFill>
                                <a:latin typeface="Cambria Math" panose="02040503050406030204" pitchFamily="18" charset="0"/>
                              </a:rPr>
                              <m:t>A</m:t>
                            </m:r>
                          </m:sub>
                          <m:sup>
                            <m:r>
                              <a:rPr lang="en-US" i="1">
                                <a:solidFill>
                                  <a:schemeClr val="tx1"/>
                                </a:solidFill>
                                <a:latin typeface="Cambria Math" panose="02040503050406030204" pitchFamily="18" charset="0"/>
                              </a:rPr>
                              <m:t>𝑡𝑟𝑎𝑖𝑛</m:t>
                            </m:r>
                          </m:sup>
                        </m:sSubSup>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𝒟</m:t>
                            </m:r>
                          </m:e>
                          <m:sub>
                            <m:r>
                              <a:rPr lang="en-US" i="1">
                                <a:solidFill>
                                  <a:schemeClr val="tx1"/>
                                </a:solidFill>
                                <a:latin typeface="Cambria Math" panose="02040503050406030204" pitchFamily="18" charset="0"/>
                              </a:rPr>
                              <m:t>𝑃</m:t>
                            </m:r>
                            <m:r>
                              <m:rPr>
                                <m:sty m:val="p"/>
                              </m:rPr>
                              <a:rPr lang="en-US" b="0" i="1" smtClean="0">
                                <a:solidFill>
                                  <a:schemeClr val="tx1"/>
                                </a:solidFill>
                                <a:latin typeface="Cambria Math" panose="02040503050406030204" pitchFamily="18" charset="0"/>
                              </a:rPr>
                              <m:t>A</m:t>
                            </m:r>
                          </m:sub>
                          <m:sup>
                            <m:r>
                              <m:rPr>
                                <m:sty m:val="p"/>
                              </m:rPr>
                              <a:rPr lang="en-US" b="0" i="1" smtClean="0">
                                <a:solidFill>
                                  <a:schemeClr val="tx1"/>
                                </a:solidFill>
                                <a:latin typeface="Cambria Math" panose="02040503050406030204" pitchFamily="18" charset="0"/>
                              </a:rPr>
                              <m:t>test</m:t>
                            </m:r>
                          </m:sup>
                        </m:sSubSup>
                      </m:oMath>
                    </m:oMathPara>
                  </a14:m>
                  <a:endParaRPr lang="en-FR" dirty="0">
                    <a:solidFill>
                      <a:schemeClr val="bg1"/>
                    </a:solidFill>
                  </a:endParaRPr>
                </a:p>
              </p:txBody>
            </p:sp>
          </mc:Choice>
          <mc:Fallback xmlns="">
            <p:sp>
              <p:nvSpPr>
                <p:cNvPr id="26" name="Rectangle 25">
                  <a:extLst>
                    <a:ext uri="{FF2B5EF4-FFF2-40B4-BE49-F238E27FC236}">
                      <a16:creationId xmlns:a16="http://schemas.microsoft.com/office/drawing/2014/main" id="{01525BB1-B6C8-C6EC-F89C-18F548B18526}"/>
                    </a:ext>
                  </a:extLst>
                </p:cNvPr>
                <p:cNvSpPr>
                  <a:spLocks noRot="1" noChangeAspect="1" noMove="1" noResize="1" noEditPoints="1" noAdjustHandles="1" noChangeArrowheads="1" noChangeShapeType="1" noTextEdit="1"/>
                </p:cNvSpPr>
                <p:nvPr/>
              </p:nvSpPr>
              <p:spPr>
                <a:xfrm>
                  <a:off x="9688250" y="191636"/>
                  <a:ext cx="1789665" cy="445160"/>
                </a:xfrm>
                <a:prstGeom prst="rect">
                  <a:avLst/>
                </a:prstGeom>
                <a:blipFill>
                  <a:blip r:embed="rId7"/>
                  <a:stretch>
                    <a:fillRect/>
                  </a:stretch>
                </a:blipFill>
              </p:spPr>
              <p:txBody>
                <a:bodyPr/>
                <a:lstStyle/>
                <a:p>
                  <a:r>
                    <a:rPr lang="en-FR">
                      <a:noFill/>
                    </a:rPr>
                    <a:t> </a:t>
                  </a:r>
                </a:p>
              </p:txBody>
            </p:sp>
          </mc:Fallback>
        </mc:AlternateContent>
      </p:grpSp>
      <p:sp>
        <p:nvSpPr>
          <p:cNvPr id="27" name="Right Arrow 26">
            <a:extLst>
              <a:ext uri="{FF2B5EF4-FFF2-40B4-BE49-F238E27FC236}">
                <a16:creationId xmlns:a16="http://schemas.microsoft.com/office/drawing/2014/main" id="{F585E7D7-0BC2-8ED3-4AEC-1BE4F4EC386F}"/>
              </a:ext>
            </a:extLst>
          </p:cNvPr>
          <p:cNvSpPr/>
          <p:nvPr/>
        </p:nvSpPr>
        <p:spPr>
          <a:xfrm rot="5400000">
            <a:off x="5286740" y="3244196"/>
            <a:ext cx="731978" cy="315310"/>
          </a:xfrm>
          <a:prstGeom prst="rightArrow">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p:sp>
        <p:nvSpPr>
          <p:cNvPr id="28" name="Rectangle 27">
            <a:extLst>
              <a:ext uri="{FF2B5EF4-FFF2-40B4-BE49-F238E27FC236}">
                <a16:creationId xmlns:a16="http://schemas.microsoft.com/office/drawing/2014/main" id="{D7DBB3C6-457B-FC0C-3631-954F00E46013}"/>
              </a:ext>
            </a:extLst>
          </p:cNvPr>
          <p:cNvSpPr/>
          <p:nvPr/>
        </p:nvSpPr>
        <p:spPr>
          <a:xfrm>
            <a:off x="6755359" y="868016"/>
            <a:ext cx="2176603" cy="553109"/>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FR" dirty="0">
                <a:solidFill>
                  <a:schemeClr val="tx1"/>
                </a:solidFill>
              </a:rPr>
              <a:t>Traditional random </a:t>
            </a:r>
            <a:r>
              <a:rPr lang="en-FR" dirty="0">
                <a:solidFill>
                  <a:srgbClr val="44AA86"/>
                </a:solidFill>
              </a:rPr>
              <a:t>train</a:t>
            </a:r>
            <a:r>
              <a:rPr lang="en-FR" dirty="0">
                <a:solidFill>
                  <a:schemeClr val="tx1"/>
                </a:solidFill>
              </a:rPr>
              <a:t>-</a:t>
            </a:r>
            <a:r>
              <a:rPr lang="en-FR" dirty="0">
                <a:solidFill>
                  <a:srgbClr val="E76360"/>
                </a:solidFill>
              </a:rPr>
              <a:t>test</a:t>
            </a:r>
            <a:r>
              <a:rPr lang="en-FR" dirty="0">
                <a:solidFill>
                  <a:schemeClr val="tx1"/>
                </a:solidFill>
              </a:rPr>
              <a:t> split</a:t>
            </a:r>
          </a:p>
        </p:txBody>
      </p:sp>
      <p:sp>
        <p:nvSpPr>
          <p:cNvPr id="29" name="Rectangle 28">
            <a:extLst>
              <a:ext uri="{FF2B5EF4-FFF2-40B4-BE49-F238E27FC236}">
                <a16:creationId xmlns:a16="http://schemas.microsoft.com/office/drawing/2014/main" id="{709EA24C-582C-E233-7D8D-B8CA8FD84D07}"/>
              </a:ext>
            </a:extLst>
          </p:cNvPr>
          <p:cNvSpPr/>
          <p:nvPr/>
        </p:nvSpPr>
        <p:spPr>
          <a:xfrm>
            <a:off x="6096000" y="3125296"/>
            <a:ext cx="3304466" cy="553109"/>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FR" dirty="0">
                <a:solidFill>
                  <a:schemeClr val="tx1"/>
                </a:solidFill>
              </a:rPr>
              <a:t>Induce bias in the test set and assign different training splits</a:t>
            </a:r>
          </a:p>
        </p:txBody>
      </p:sp>
      <p:grpSp>
        <p:nvGrpSpPr>
          <p:cNvPr id="42" name="Group 41">
            <a:extLst>
              <a:ext uri="{FF2B5EF4-FFF2-40B4-BE49-F238E27FC236}">
                <a16:creationId xmlns:a16="http://schemas.microsoft.com/office/drawing/2014/main" id="{EFA08FA7-377C-8EBD-5D35-B563FEB0B9C5}"/>
              </a:ext>
            </a:extLst>
          </p:cNvPr>
          <p:cNvGrpSpPr/>
          <p:nvPr/>
        </p:nvGrpSpPr>
        <p:grpSpPr>
          <a:xfrm>
            <a:off x="493764" y="3882863"/>
            <a:ext cx="8186403" cy="2555865"/>
            <a:chOff x="493764" y="3882863"/>
            <a:chExt cx="8186403" cy="2555865"/>
          </a:xfrm>
        </p:grpSpPr>
        <p:pic>
          <p:nvPicPr>
            <p:cNvPr id="11" name="Graphic 10">
              <a:extLst>
                <a:ext uri="{FF2B5EF4-FFF2-40B4-BE49-F238E27FC236}">
                  <a16:creationId xmlns:a16="http://schemas.microsoft.com/office/drawing/2014/main" id="{B5C58135-9B72-6778-5655-51F83DD2786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93764" y="4068486"/>
              <a:ext cx="2370242" cy="2370242"/>
            </a:xfrm>
            <a:prstGeom prst="rect">
              <a:avLst/>
            </a:prstGeom>
          </p:spPr>
        </p:pic>
        <p:pic>
          <p:nvPicPr>
            <p:cNvPr id="13" name="Graphic 12">
              <a:extLst>
                <a:ext uri="{FF2B5EF4-FFF2-40B4-BE49-F238E27FC236}">
                  <a16:creationId xmlns:a16="http://schemas.microsoft.com/office/drawing/2014/main" id="{E61402F1-01C2-537C-4921-FCC1BCA58C1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402791" y="4062972"/>
              <a:ext cx="2370242" cy="2370242"/>
            </a:xfrm>
            <a:prstGeom prst="rect">
              <a:avLst/>
            </a:prstGeom>
          </p:spPr>
        </p:pic>
        <p:pic>
          <p:nvPicPr>
            <p:cNvPr id="15" name="Graphic 14">
              <a:extLst>
                <a:ext uri="{FF2B5EF4-FFF2-40B4-BE49-F238E27FC236}">
                  <a16:creationId xmlns:a16="http://schemas.microsoft.com/office/drawing/2014/main" id="{7CD963B0-81CB-3278-9966-A6D69E2B8D1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309925" y="4062972"/>
              <a:ext cx="2370242" cy="2370242"/>
            </a:xfrm>
            <a:prstGeom prst="rect">
              <a:avLst/>
            </a:prstGeom>
          </p:spPr>
        </p:pic>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0B795A38-146E-0570-566E-097602D62631}"/>
                    </a:ext>
                  </a:extLst>
                </p:cNvPr>
                <p:cNvSpPr/>
                <p:nvPr/>
              </p:nvSpPr>
              <p:spPr>
                <a:xfrm>
                  <a:off x="1043859" y="3882863"/>
                  <a:ext cx="1266533" cy="360218"/>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b="0" i="1" smtClean="0">
                            <a:solidFill>
                              <a:schemeClr val="tx1"/>
                            </a:solidFill>
                            <a:latin typeface="Cambria Math" panose="02040503050406030204" pitchFamily="18" charset="0"/>
                          </a:rPr>
                          <m:t>closest</m:t>
                        </m:r>
                      </m:oMath>
                    </m:oMathPara>
                  </a14:m>
                  <a:endParaRPr lang="en-FR" dirty="0">
                    <a:solidFill>
                      <a:schemeClr val="tx1"/>
                    </a:solidFill>
                  </a:endParaRPr>
                </a:p>
              </p:txBody>
            </p:sp>
          </mc:Choice>
          <mc:Fallback xmlns="">
            <p:sp>
              <p:nvSpPr>
                <p:cNvPr id="30" name="Rectangle 29">
                  <a:extLst>
                    <a:ext uri="{FF2B5EF4-FFF2-40B4-BE49-F238E27FC236}">
                      <a16:creationId xmlns:a16="http://schemas.microsoft.com/office/drawing/2014/main" id="{0B795A38-146E-0570-566E-097602D62631}"/>
                    </a:ext>
                  </a:extLst>
                </p:cNvPr>
                <p:cNvSpPr>
                  <a:spLocks noRot="1" noChangeAspect="1" noMove="1" noResize="1" noEditPoints="1" noAdjustHandles="1" noChangeArrowheads="1" noChangeShapeType="1" noTextEdit="1"/>
                </p:cNvSpPr>
                <p:nvPr/>
              </p:nvSpPr>
              <p:spPr>
                <a:xfrm>
                  <a:off x="1043859" y="3882863"/>
                  <a:ext cx="1266533" cy="360218"/>
                </a:xfrm>
                <a:prstGeom prst="rect">
                  <a:avLst/>
                </a:prstGeom>
                <a:blipFill>
                  <a:blip r:embed="rId11"/>
                  <a:stretch>
                    <a:fillRect/>
                  </a:stretch>
                </a:blipFill>
              </p:spPr>
              <p:txBody>
                <a:bodyPr/>
                <a:lstStyle/>
                <a:p>
                  <a:r>
                    <a:rPr lang="en-FR">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53DBB398-CEBA-4878-2CA3-55CBDE752A0B}"/>
                    </a:ext>
                  </a:extLst>
                </p:cNvPr>
                <p:cNvSpPr/>
                <p:nvPr/>
              </p:nvSpPr>
              <p:spPr>
                <a:xfrm>
                  <a:off x="6865432" y="3882863"/>
                  <a:ext cx="1266533" cy="360218"/>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i="1" smtClean="0">
                            <a:solidFill>
                              <a:schemeClr val="tx1"/>
                            </a:solidFill>
                            <a:latin typeface="Cambria Math" panose="02040503050406030204" pitchFamily="18" charset="0"/>
                          </a:rPr>
                          <m:t>f</m:t>
                        </m:r>
                        <m:r>
                          <m:rPr>
                            <m:sty m:val="p"/>
                          </m:rPr>
                          <a:rPr lang="en-US" b="0" i="1" smtClean="0">
                            <a:solidFill>
                              <a:schemeClr val="tx1"/>
                            </a:solidFill>
                            <a:latin typeface="Cambria Math" panose="02040503050406030204" pitchFamily="18" charset="0"/>
                          </a:rPr>
                          <m:t>arthest</m:t>
                        </m:r>
                      </m:oMath>
                    </m:oMathPara>
                  </a14:m>
                  <a:endParaRPr lang="en-FR" dirty="0">
                    <a:solidFill>
                      <a:schemeClr val="tx1"/>
                    </a:solidFill>
                  </a:endParaRPr>
                </a:p>
              </p:txBody>
            </p:sp>
          </mc:Choice>
          <mc:Fallback xmlns="">
            <p:sp>
              <p:nvSpPr>
                <p:cNvPr id="32" name="Rectangle 31">
                  <a:extLst>
                    <a:ext uri="{FF2B5EF4-FFF2-40B4-BE49-F238E27FC236}">
                      <a16:creationId xmlns:a16="http://schemas.microsoft.com/office/drawing/2014/main" id="{53DBB398-CEBA-4878-2CA3-55CBDE752A0B}"/>
                    </a:ext>
                  </a:extLst>
                </p:cNvPr>
                <p:cNvSpPr>
                  <a:spLocks noRot="1" noChangeAspect="1" noMove="1" noResize="1" noEditPoints="1" noAdjustHandles="1" noChangeArrowheads="1" noChangeShapeType="1" noTextEdit="1"/>
                </p:cNvSpPr>
                <p:nvPr/>
              </p:nvSpPr>
              <p:spPr>
                <a:xfrm>
                  <a:off x="6865432" y="3882863"/>
                  <a:ext cx="1266533" cy="360218"/>
                </a:xfrm>
                <a:prstGeom prst="rect">
                  <a:avLst/>
                </a:prstGeom>
                <a:blipFill>
                  <a:blip r:embed="rId12"/>
                  <a:stretch>
                    <a:fillRect/>
                  </a:stretch>
                </a:blipFill>
              </p:spPr>
              <p:txBody>
                <a:bodyPr/>
                <a:lstStyle/>
                <a:p>
                  <a:r>
                    <a:rPr lang="en-FR">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BFE395F6-29D9-5114-894B-9880F007137D}"/>
                    </a:ext>
                  </a:extLst>
                </p:cNvPr>
                <p:cNvSpPr/>
                <p:nvPr/>
              </p:nvSpPr>
              <p:spPr>
                <a:xfrm>
                  <a:off x="3950148" y="3882863"/>
                  <a:ext cx="1266533" cy="360218"/>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i="1" smtClean="0">
                            <a:solidFill>
                              <a:schemeClr val="tx1"/>
                            </a:solidFill>
                            <a:latin typeface="Cambria Math" panose="02040503050406030204" pitchFamily="18" charset="0"/>
                          </a:rPr>
                          <m:t>m</m:t>
                        </m:r>
                        <m:r>
                          <m:rPr>
                            <m:sty m:val="p"/>
                          </m:rPr>
                          <a:rPr lang="en-US" b="0" i="1" smtClean="0">
                            <a:solidFill>
                              <a:schemeClr val="tx1"/>
                            </a:solidFill>
                            <a:latin typeface="Cambria Math" panose="02040503050406030204" pitchFamily="18" charset="0"/>
                          </a:rPr>
                          <m:t>iddle</m:t>
                        </m:r>
                      </m:oMath>
                    </m:oMathPara>
                  </a14:m>
                  <a:endParaRPr lang="en-FR" dirty="0">
                    <a:solidFill>
                      <a:schemeClr val="tx1"/>
                    </a:solidFill>
                  </a:endParaRPr>
                </a:p>
              </p:txBody>
            </p:sp>
          </mc:Choice>
          <mc:Fallback xmlns="">
            <p:sp>
              <p:nvSpPr>
                <p:cNvPr id="33" name="Rectangle 32">
                  <a:extLst>
                    <a:ext uri="{FF2B5EF4-FFF2-40B4-BE49-F238E27FC236}">
                      <a16:creationId xmlns:a16="http://schemas.microsoft.com/office/drawing/2014/main" id="{BFE395F6-29D9-5114-894B-9880F007137D}"/>
                    </a:ext>
                  </a:extLst>
                </p:cNvPr>
                <p:cNvSpPr>
                  <a:spLocks noRot="1" noChangeAspect="1" noMove="1" noResize="1" noEditPoints="1" noAdjustHandles="1" noChangeArrowheads="1" noChangeShapeType="1" noTextEdit="1"/>
                </p:cNvSpPr>
                <p:nvPr/>
              </p:nvSpPr>
              <p:spPr>
                <a:xfrm>
                  <a:off x="3950148" y="3882863"/>
                  <a:ext cx="1266533" cy="360218"/>
                </a:xfrm>
                <a:prstGeom prst="rect">
                  <a:avLst/>
                </a:prstGeom>
                <a:blipFill>
                  <a:blip r:embed="rId13"/>
                  <a:stretch>
                    <a:fillRect/>
                  </a:stretch>
                </a:blipFill>
              </p:spPr>
              <p:txBody>
                <a:bodyPr/>
                <a:lstStyle/>
                <a:p>
                  <a:r>
                    <a:rPr lang="en-FR">
                      <a:noFill/>
                    </a:rPr>
                    <a:t> </a:t>
                  </a:r>
                </a:p>
              </p:txBody>
            </p:sp>
          </mc:Fallback>
        </mc:AlternateContent>
      </p:grpSp>
      <mc:AlternateContent xmlns:mc="http://schemas.openxmlformats.org/markup-compatibility/2006">
        <mc:Choice xmlns:a14="http://schemas.microsoft.com/office/drawing/2010/main" Requires="a14">
          <p:sp>
            <p:nvSpPr>
              <p:cNvPr id="37" name="TextBox 36">
                <a:extLst>
                  <a:ext uri="{FF2B5EF4-FFF2-40B4-BE49-F238E27FC236}">
                    <a16:creationId xmlns:a16="http://schemas.microsoft.com/office/drawing/2014/main" id="{89305EE1-B2ED-836E-B7B8-C85BDC8CF80E}"/>
                  </a:ext>
                </a:extLst>
              </p:cNvPr>
              <p:cNvSpPr txBox="1"/>
              <p:nvPr/>
            </p:nvSpPr>
            <p:spPr>
              <a:xfrm>
                <a:off x="8795683" y="6324800"/>
                <a:ext cx="2100917" cy="391389"/>
              </a:xfrm>
              <a:prstGeom prst="rect">
                <a:avLst/>
              </a:prstGeom>
              <a:noFill/>
            </p:spPr>
            <p:txBody>
              <a:bodyPr wrap="square">
                <a:spAutoFit/>
              </a:bodyPr>
              <a:lstStyle/>
              <a:p>
                <a14:m>
                  <m:oMath xmlns:m="http://schemas.openxmlformats.org/officeDocument/2006/math">
                    <m:r>
                      <m:rPr>
                        <m:sty m:val="p"/>
                      </m:rPr>
                      <a:rPr lang="en-US" i="1" smtClean="0">
                        <a:latin typeface="Cambria Math" panose="02040503050406030204" pitchFamily="18" charset="0"/>
                      </a:rPr>
                      <m:t>d</m:t>
                    </m:r>
                    <m:r>
                      <a:rPr lang="en-US" b="0" i="1" smtClean="0">
                        <a:latin typeface="Cambria Math" panose="02040503050406030204" pitchFamily="18" charset="0"/>
                      </a:rPr>
                      <m:t>(</m:t>
                    </m:r>
                    <m:sSubSup>
                      <m:sSubSupPr>
                        <m:ctrlPr>
                          <a:rPr lang="en-US" i="1" smtClean="0">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𝒟</m:t>
                        </m:r>
                      </m:e>
                      <m:sub>
                        <m:r>
                          <a:rPr lang="en-US" i="1">
                            <a:solidFill>
                              <a:schemeClr val="tx1"/>
                            </a:solidFill>
                            <a:latin typeface="Cambria Math" panose="02040503050406030204" pitchFamily="18" charset="0"/>
                          </a:rPr>
                          <m:t>𝑃</m:t>
                        </m:r>
                        <m:r>
                          <m:rPr>
                            <m:sty m:val="p"/>
                          </m:rPr>
                          <a:rPr lang="en-US" b="0" i="1" smtClean="0">
                            <a:solidFill>
                              <a:schemeClr val="tx1"/>
                            </a:solidFill>
                            <a:latin typeface="Cambria Math" panose="02040503050406030204" pitchFamily="18" charset="0"/>
                          </a:rPr>
                          <m:t>A</m:t>
                        </m:r>
                      </m:sub>
                      <m:sup>
                        <m:r>
                          <a:rPr lang="en-US" i="1">
                            <a:solidFill>
                              <a:schemeClr val="tx1"/>
                            </a:solidFill>
                            <a:latin typeface="Cambria Math" panose="02040503050406030204" pitchFamily="18" charset="0"/>
                          </a:rPr>
                          <m:t>𝑡𝑟𝑎𝑖𝑛</m:t>
                        </m:r>
                      </m:sup>
                    </m:sSubSup>
                    <m:r>
                      <a:rPr lang="en-US" i="1">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𝒟</m:t>
                        </m:r>
                      </m:e>
                      <m:sub>
                        <m:r>
                          <a:rPr lang="en-US" i="1">
                            <a:solidFill>
                              <a:schemeClr val="tx1"/>
                            </a:solidFill>
                            <a:latin typeface="Cambria Math" panose="02040503050406030204" pitchFamily="18" charset="0"/>
                          </a:rPr>
                          <m:t>𝑃</m:t>
                        </m:r>
                        <m:r>
                          <m:rPr>
                            <m:sty m:val="p"/>
                          </m:rPr>
                          <a:rPr lang="en-US" b="0" i="1" smtClean="0">
                            <a:solidFill>
                              <a:schemeClr val="tx1"/>
                            </a:solidFill>
                            <a:latin typeface="Cambria Math" panose="02040503050406030204" pitchFamily="18" charset="0"/>
                          </a:rPr>
                          <m:t>A</m:t>
                        </m:r>
                      </m:sub>
                      <m:sup>
                        <m:r>
                          <m:rPr>
                            <m:sty m:val="p"/>
                          </m:rPr>
                          <a:rPr lang="en-US" b="0" i="1" smtClean="0">
                            <a:solidFill>
                              <a:schemeClr val="tx1"/>
                            </a:solidFill>
                            <a:latin typeface="Cambria Math" panose="02040503050406030204" pitchFamily="18" charset="0"/>
                          </a:rPr>
                          <m:t>test</m:t>
                        </m:r>
                      </m:sup>
                    </m:sSubSup>
                  </m:oMath>
                </a14:m>
                <a:r>
                  <a:rPr lang="en-FR" dirty="0">
                    <a:solidFill>
                      <a:schemeClr val="tx1"/>
                    </a:solidFill>
                  </a:rPr>
                  <a:t>)</a:t>
                </a:r>
              </a:p>
            </p:txBody>
          </p:sp>
        </mc:Choice>
        <mc:Fallback>
          <p:sp>
            <p:nvSpPr>
              <p:cNvPr id="37" name="TextBox 36">
                <a:extLst>
                  <a:ext uri="{FF2B5EF4-FFF2-40B4-BE49-F238E27FC236}">
                    <a16:creationId xmlns:a16="http://schemas.microsoft.com/office/drawing/2014/main" id="{89305EE1-B2ED-836E-B7B8-C85BDC8CF80E}"/>
                  </a:ext>
                </a:extLst>
              </p:cNvPr>
              <p:cNvSpPr txBox="1">
                <a:spLocks noRot="1" noChangeAspect="1" noMove="1" noResize="1" noEditPoints="1" noAdjustHandles="1" noChangeArrowheads="1" noChangeShapeType="1" noTextEdit="1"/>
              </p:cNvSpPr>
              <p:nvPr/>
            </p:nvSpPr>
            <p:spPr>
              <a:xfrm>
                <a:off x="8795683" y="6324800"/>
                <a:ext cx="2100917" cy="391389"/>
              </a:xfrm>
              <a:prstGeom prst="rect">
                <a:avLst/>
              </a:prstGeom>
              <a:blipFill>
                <a:blip r:embed="rId14"/>
                <a:stretch>
                  <a:fillRect t="-6452" b="-22581"/>
                </a:stretch>
              </a:blipFill>
            </p:spPr>
            <p:txBody>
              <a:bodyPr/>
              <a:lstStyle/>
              <a:p>
                <a:r>
                  <a:rPr lang="en-FR">
                    <a:noFill/>
                  </a:rPr>
                  <a:t> </a:t>
                </a:r>
              </a:p>
            </p:txBody>
          </p:sp>
        </mc:Fallback>
      </mc:AlternateContent>
      <p:cxnSp>
        <p:nvCxnSpPr>
          <p:cNvPr id="45" name="Straight Arrow Connector 44">
            <a:extLst>
              <a:ext uri="{FF2B5EF4-FFF2-40B4-BE49-F238E27FC236}">
                <a16:creationId xmlns:a16="http://schemas.microsoft.com/office/drawing/2014/main" id="{A6901061-1154-7BB0-FD0C-1B23DDCD6F5C}"/>
              </a:ext>
            </a:extLst>
          </p:cNvPr>
          <p:cNvCxnSpPr/>
          <p:nvPr/>
        </p:nvCxnSpPr>
        <p:spPr>
          <a:xfrm>
            <a:off x="493764" y="6537286"/>
            <a:ext cx="8186403" cy="0"/>
          </a:xfrm>
          <a:prstGeom prst="straightConnector1">
            <a:avLst/>
          </a:prstGeom>
          <a:ln w="38100">
            <a:solidFill>
              <a:srgbClr val="001000"/>
            </a:solidFill>
            <a:tailEnd type="triangle"/>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BC01FDD9-27AF-E08D-9192-33BEF0781B67}"/>
              </a:ext>
            </a:extLst>
          </p:cNvPr>
          <p:cNvSpPr>
            <a:spLocks noGrp="1"/>
          </p:cNvSpPr>
          <p:nvPr>
            <p:ph type="sldNum" sz="quarter" idx="12"/>
          </p:nvPr>
        </p:nvSpPr>
        <p:spPr/>
        <p:txBody>
          <a:bodyPr/>
          <a:lstStyle/>
          <a:p>
            <a:fld id="{41B74AA9-3598-457C-B1B2-1C99F315C63A}" type="slidenum">
              <a:rPr lang="en-GB" smtClean="0"/>
              <a:t>16</a:t>
            </a:fld>
            <a:endParaRPr lang="en-GB" dirty="0"/>
          </a:p>
        </p:txBody>
      </p:sp>
    </p:spTree>
    <p:extLst>
      <p:ext uri="{BB962C8B-B14F-4D97-AF65-F5344CB8AC3E}">
        <p14:creationId xmlns:p14="http://schemas.microsoft.com/office/powerpoint/2010/main" val="408731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28" grpId="0" animBg="1"/>
      <p:bldP spid="29" grpId="0" animBg="1"/>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051BB-D651-41E4-0E46-7A5804B795C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1E4EEC3-97EB-1A75-AAD6-6CE9E5416E95}"/>
              </a:ext>
            </a:extLst>
          </p:cNvPr>
          <p:cNvSpPr txBox="1"/>
          <p:nvPr/>
        </p:nvSpPr>
        <p:spPr>
          <a:xfrm>
            <a:off x="1401349" y="2951946"/>
            <a:ext cx="9389302" cy="954107"/>
          </a:xfrm>
          <a:prstGeom prst="rect">
            <a:avLst/>
          </a:prstGeom>
          <a:noFill/>
        </p:spPr>
        <p:txBody>
          <a:bodyPr wrap="none" rtlCol="0">
            <a:spAutoFit/>
          </a:bodyPr>
          <a:lstStyle/>
          <a:p>
            <a:pPr algn="ctr"/>
            <a:r>
              <a:rPr lang="en-FR" sz="2800" dirty="0"/>
              <a:t>We can test different sampled splits using this methodology</a:t>
            </a:r>
          </a:p>
          <a:p>
            <a:pPr algn="ctr"/>
            <a:r>
              <a:rPr lang="en-GB" sz="2800" dirty="0"/>
              <a:t>a</a:t>
            </a:r>
            <a:r>
              <a:rPr lang="en-FR" sz="2800" dirty="0"/>
              <a:t>pplied to the same Dataset</a:t>
            </a:r>
          </a:p>
        </p:txBody>
      </p:sp>
    </p:spTree>
    <p:extLst>
      <p:ext uri="{BB962C8B-B14F-4D97-AF65-F5344CB8AC3E}">
        <p14:creationId xmlns:p14="http://schemas.microsoft.com/office/powerpoint/2010/main" val="752598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F9AE-9A1E-26C4-4692-EE21F44C10A0}"/>
              </a:ext>
            </a:extLst>
          </p:cNvPr>
          <p:cNvSpPr>
            <a:spLocks noGrp="1"/>
          </p:cNvSpPr>
          <p:nvPr>
            <p:ph type="title"/>
          </p:nvPr>
        </p:nvSpPr>
        <p:spPr/>
        <p:txBody>
          <a:bodyPr/>
          <a:lstStyle/>
          <a:p>
            <a:r>
              <a:rPr lang="en-FR" dirty="0"/>
              <a:t>Results</a:t>
            </a:r>
          </a:p>
        </p:txBody>
      </p:sp>
      <p:pic>
        <p:nvPicPr>
          <p:cNvPr id="11" name="Graphic 10">
            <a:extLst>
              <a:ext uri="{FF2B5EF4-FFF2-40B4-BE49-F238E27FC236}">
                <a16:creationId xmlns:a16="http://schemas.microsoft.com/office/drawing/2014/main" id="{E9AC88BF-77A7-1403-A97F-A57898CA8D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249" y="1597036"/>
            <a:ext cx="12079501" cy="3978451"/>
          </a:xfrm>
          <a:prstGeom prst="rect">
            <a:avLst/>
          </a:prstGeom>
        </p:spPr>
      </p:pic>
      <p:sp>
        <p:nvSpPr>
          <p:cNvPr id="12" name="Rectangle 11">
            <a:extLst>
              <a:ext uri="{FF2B5EF4-FFF2-40B4-BE49-F238E27FC236}">
                <a16:creationId xmlns:a16="http://schemas.microsoft.com/office/drawing/2014/main" id="{18AAFB3A-5043-B6AA-52E1-A4227D6EF1CF}"/>
              </a:ext>
            </a:extLst>
          </p:cNvPr>
          <p:cNvSpPr/>
          <p:nvPr/>
        </p:nvSpPr>
        <p:spPr>
          <a:xfrm>
            <a:off x="1348451" y="2886323"/>
            <a:ext cx="435334" cy="112908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R"/>
          </a:p>
        </p:txBody>
      </p:sp>
      <p:sp>
        <p:nvSpPr>
          <p:cNvPr id="13" name="Rectangle 12">
            <a:extLst>
              <a:ext uri="{FF2B5EF4-FFF2-40B4-BE49-F238E27FC236}">
                <a16:creationId xmlns:a16="http://schemas.microsoft.com/office/drawing/2014/main" id="{249CA266-9B54-5EE8-2EE5-C07BA1063A71}"/>
              </a:ext>
            </a:extLst>
          </p:cNvPr>
          <p:cNvSpPr/>
          <p:nvPr/>
        </p:nvSpPr>
        <p:spPr>
          <a:xfrm>
            <a:off x="4228174" y="3450866"/>
            <a:ext cx="504000" cy="121602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R"/>
          </a:p>
        </p:txBody>
      </p:sp>
      <p:sp>
        <p:nvSpPr>
          <p:cNvPr id="14" name="Rectangle 13">
            <a:extLst>
              <a:ext uri="{FF2B5EF4-FFF2-40B4-BE49-F238E27FC236}">
                <a16:creationId xmlns:a16="http://schemas.microsoft.com/office/drawing/2014/main" id="{519AA394-6879-3B27-449D-E13FB216C08E}"/>
              </a:ext>
            </a:extLst>
          </p:cNvPr>
          <p:cNvSpPr/>
          <p:nvPr/>
        </p:nvSpPr>
        <p:spPr>
          <a:xfrm>
            <a:off x="7120601" y="3586260"/>
            <a:ext cx="468000" cy="164296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R"/>
          </a:p>
        </p:txBody>
      </p:sp>
      <p:sp>
        <p:nvSpPr>
          <p:cNvPr id="15" name="Rectangle 14">
            <a:extLst>
              <a:ext uri="{FF2B5EF4-FFF2-40B4-BE49-F238E27FC236}">
                <a16:creationId xmlns:a16="http://schemas.microsoft.com/office/drawing/2014/main" id="{90D22957-DB59-10E3-813F-6596EC463AB6}"/>
              </a:ext>
            </a:extLst>
          </p:cNvPr>
          <p:cNvSpPr/>
          <p:nvPr/>
        </p:nvSpPr>
        <p:spPr>
          <a:xfrm>
            <a:off x="1783784" y="2595901"/>
            <a:ext cx="1505755" cy="188408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R"/>
          </a:p>
        </p:txBody>
      </p:sp>
      <p:sp>
        <p:nvSpPr>
          <p:cNvPr id="16" name="Rectangle 15">
            <a:extLst>
              <a:ext uri="{FF2B5EF4-FFF2-40B4-BE49-F238E27FC236}">
                <a16:creationId xmlns:a16="http://schemas.microsoft.com/office/drawing/2014/main" id="{7DC95610-22EF-4DF8-ED7A-FC84CE192329}"/>
              </a:ext>
            </a:extLst>
          </p:cNvPr>
          <p:cNvSpPr/>
          <p:nvPr/>
        </p:nvSpPr>
        <p:spPr>
          <a:xfrm>
            <a:off x="4679385" y="2782806"/>
            <a:ext cx="1505755" cy="188408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R"/>
          </a:p>
        </p:txBody>
      </p:sp>
      <p:sp>
        <p:nvSpPr>
          <p:cNvPr id="17" name="Rectangle 16">
            <a:extLst>
              <a:ext uri="{FF2B5EF4-FFF2-40B4-BE49-F238E27FC236}">
                <a16:creationId xmlns:a16="http://schemas.microsoft.com/office/drawing/2014/main" id="{1F811EDD-9B57-AD06-C91C-FA71C5FBBE49}"/>
              </a:ext>
            </a:extLst>
          </p:cNvPr>
          <p:cNvSpPr/>
          <p:nvPr/>
        </p:nvSpPr>
        <p:spPr>
          <a:xfrm>
            <a:off x="7574985" y="2840570"/>
            <a:ext cx="1527505" cy="188408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R"/>
          </a:p>
        </p:txBody>
      </p:sp>
      <p:sp>
        <p:nvSpPr>
          <p:cNvPr id="3" name="Slide Number Placeholder 2">
            <a:extLst>
              <a:ext uri="{FF2B5EF4-FFF2-40B4-BE49-F238E27FC236}">
                <a16:creationId xmlns:a16="http://schemas.microsoft.com/office/drawing/2014/main" id="{69F6C7DF-6F10-01CA-0C9F-BDF114A705D0}"/>
              </a:ext>
            </a:extLst>
          </p:cNvPr>
          <p:cNvSpPr>
            <a:spLocks noGrp="1"/>
          </p:cNvSpPr>
          <p:nvPr>
            <p:ph type="sldNum" sz="quarter" idx="12"/>
          </p:nvPr>
        </p:nvSpPr>
        <p:spPr/>
        <p:txBody>
          <a:bodyPr/>
          <a:lstStyle/>
          <a:p>
            <a:fld id="{41B74AA9-3598-457C-B1B2-1C99F315C63A}" type="slidenum">
              <a:rPr lang="en-GB" smtClean="0"/>
              <a:t>18</a:t>
            </a:fld>
            <a:endParaRPr lang="en-GB" dirty="0"/>
          </a:p>
        </p:txBody>
      </p:sp>
    </p:spTree>
    <p:extLst>
      <p:ext uri="{BB962C8B-B14F-4D97-AF65-F5344CB8AC3E}">
        <p14:creationId xmlns:p14="http://schemas.microsoft.com/office/powerpoint/2010/main" val="180638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9C9A4-4BFB-9694-0D48-33B3BC8959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37E203-3177-F5C8-EA28-8EBBBD68AC30}"/>
              </a:ext>
            </a:extLst>
          </p:cNvPr>
          <p:cNvSpPr>
            <a:spLocks noGrp="1"/>
          </p:cNvSpPr>
          <p:nvPr>
            <p:ph type="title"/>
          </p:nvPr>
        </p:nvSpPr>
        <p:spPr>
          <a:xfrm>
            <a:off x="4107624" y="365125"/>
            <a:ext cx="10515600" cy="1325563"/>
          </a:xfrm>
        </p:spPr>
        <p:txBody>
          <a:bodyPr/>
          <a:lstStyle/>
          <a:p>
            <a:r>
              <a:rPr lang="en-FR" dirty="0"/>
              <a:t>Takeaway (or dine in)</a:t>
            </a:r>
          </a:p>
        </p:txBody>
      </p:sp>
      <p:sp>
        <p:nvSpPr>
          <p:cNvPr id="4" name="Content Placeholder 2">
            <a:extLst>
              <a:ext uri="{FF2B5EF4-FFF2-40B4-BE49-F238E27FC236}">
                <a16:creationId xmlns:a16="http://schemas.microsoft.com/office/drawing/2014/main" id="{0DA675DD-0A34-C182-7D9F-302A76CFCDC7}"/>
              </a:ext>
            </a:extLst>
          </p:cNvPr>
          <p:cNvSpPr>
            <a:spLocks noGrp="1"/>
          </p:cNvSpPr>
          <p:nvPr>
            <p:ph idx="1"/>
          </p:nvPr>
        </p:nvSpPr>
        <p:spPr>
          <a:xfrm>
            <a:off x="4107624" y="1690688"/>
            <a:ext cx="6966857" cy="4351338"/>
          </a:xfrm>
        </p:spPr>
        <p:txBody>
          <a:bodyPr>
            <a:noAutofit/>
          </a:bodyPr>
          <a:lstStyle/>
          <a:p>
            <a:r>
              <a:rPr lang="en-FR" sz="3200" dirty="0"/>
              <a:t>Both PO Data and PA Data are valuable for SDMs</a:t>
            </a:r>
          </a:p>
          <a:p>
            <a:endParaRPr lang="en-FR" sz="3200" dirty="0"/>
          </a:p>
          <a:p>
            <a:r>
              <a:rPr lang="en-FR" sz="3200" dirty="0"/>
              <a:t>Integration generally helps performance, even when prediction is far</a:t>
            </a:r>
          </a:p>
          <a:p>
            <a:endParaRPr lang="en-FR" sz="3200" dirty="0"/>
          </a:p>
          <a:p>
            <a:r>
              <a:rPr lang="en-FR" sz="3200" dirty="0"/>
              <a:t>No integration method (yet) generally outperforms the others</a:t>
            </a:r>
          </a:p>
          <a:p>
            <a:endParaRPr lang="en-FR" sz="3200" dirty="0"/>
          </a:p>
          <a:p>
            <a:endParaRPr lang="en-FR" sz="3200" dirty="0"/>
          </a:p>
          <a:p>
            <a:pPr marL="0" indent="0">
              <a:buNone/>
            </a:pPr>
            <a:endParaRPr lang="en-FR" sz="3200" dirty="0"/>
          </a:p>
          <a:p>
            <a:pPr lvl="1"/>
            <a:endParaRPr lang="en-FR" sz="3200" dirty="0"/>
          </a:p>
        </p:txBody>
      </p:sp>
      <p:sp>
        <p:nvSpPr>
          <p:cNvPr id="3" name="Slide Number Placeholder 2">
            <a:extLst>
              <a:ext uri="{FF2B5EF4-FFF2-40B4-BE49-F238E27FC236}">
                <a16:creationId xmlns:a16="http://schemas.microsoft.com/office/drawing/2014/main" id="{047992C8-9EBA-329E-5C28-826E61362D84}"/>
              </a:ext>
            </a:extLst>
          </p:cNvPr>
          <p:cNvSpPr>
            <a:spLocks noGrp="1"/>
          </p:cNvSpPr>
          <p:nvPr>
            <p:ph type="sldNum" sz="quarter" idx="12"/>
          </p:nvPr>
        </p:nvSpPr>
        <p:spPr/>
        <p:txBody>
          <a:bodyPr/>
          <a:lstStyle/>
          <a:p>
            <a:fld id="{41B74AA9-3598-457C-B1B2-1C99F315C63A}" type="slidenum">
              <a:rPr lang="en-GB" smtClean="0"/>
              <a:t>19</a:t>
            </a:fld>
            <a:endParaRPr lang="en-GB" dirty="0"/>
          </a:p>
        </p:txBody>
      </p:sp>
      <p:pic>
        <p:nvPicPr>
          <p:cNvPr id="5" name="Picture 4">
            <a:extLst>
              <a:ext uri="{FF2B5EF4-FFF2-40B4-BE49-F238E27FC236}">
                <a16:creationId xmlns:a16="http://schemas.microsoft.com/office/drawing/2014/main" id="{74D298AF-F8F7-6D2E-1515-885FD1003A0C}"/>
              </a:ext>
            </a:extLst>
          </p:cNvPr>
          <p:cNvPicPr>
            <a:picLocks noChangeAspect="1"/>
          </p:cNvPicPr>
          <p:nvPr/>
        </p:nvPicPr>
        <p:blipFill>
          <a:blip r:embed="rId3"/>
          <a:srcRect l="28089" r="22772"/>
          <a:stretch>
            <a:fillRect/>
          </a:stretch>
        </p:blipFill>
        <p:spPr>
          <a:xfrm>
            <a:off x="-545597" y="-105966"/>
            <a:ext cx="4022280" cy="7069932"/>
          </a:xfrm>
          <a:prstGeom prst="rect">
            <a:avLst/>
          </a:prstGeom>
        </p:spPr>
      </p:pic>
    </p:spTree>
    <p:extLst>
      <p:ext uri="{BB962C8B-B14F-4D97-AF65-F5344CB8AC3E}">
        <p14:creationId xmlns:p14="http://schemas.microsoft.com/office/powerpoint/2010/main" val="2171524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4985CB9E-F716-4BDD-1878-162BBF597DDA}"/>
              </a:ext>
            </a:extLst>
          </p:cNvPr>
          <p:cNvPicPr>
            <a:picLocks noChangeAspect="1"/>
          </p:cNvPicPr>
          <p:nvPr/>
        </p:nvPicPr>
        <p:blipFill>
          <a:blip r:embed="rId2">
            <a:alphaModFix amt="20000"/>
          </a:blip>
          <a:srcRect t="86" r="1893" b="1"/>
          <a:stretch>
            <a:fillRect/>
          </a:stretch>
        </p:blipFill>
        <p:spPr>
          <a:xfrm>
            <a:off x="0" y="-2563586"/>
            <a:ext cx="12334980" cy="9421586"/>
          </a:xfrm>
          <a:prstGeom prst="rect">
            <a:avLst/>
          </a:prstGeom>
        </p:spPr>
      </p:pic>
      <p:sp>
        <p:nvSpPr>
          <p:cNvPr id="2" name="Title 1">
            <a:extLst>
              <a:ext uri="{FF2B5EF4-FFF2-40B4-BE49-F238E27FC236}">
                <a16:creationId xmlns:a16="http://schemas.microsoft.com/office/drawing/2014/main" id="{56C3013A-FAAD-91A4-9013-957868E35358}"/>
              </a:ext>
            </a:extLst>
          </p:cNvPr>
          <p:cNvSpPr>
            <a:spLocks noGrp="1"/>
          </p:cNvSpPr>
          <p:nvPr>
            <p:ph type="title"/>
          </p:nvPr>
        </p:nvSpPr>
        <p:spPr>
          <a:xfrm>
            <a:off x="228599" y="3130522"/>
            <a:ext cx="11413671" cy="521720"/>
          </a:xfrm>
        </p:spPr>
        <p:txBody>
          <a:bodyPr>
            <a:normAutofit fontScale="90000"/>
          </a:bodyPr>
          <a:lstStyle/>
          <a:p>
            <a:pPr algn="ctr"/>
            <a:r>
              <a:rPr lang="en-FR" sz="3600" dirty="0"/>
              <a:t>Many Thanks, Merci Beacoup, Muchas, Gracias, Vielen Dank</a:t>
            </a:r>
          </a:p>
        </p:txBody>
      </p:sp>
      <p:sp>
        <p:nvSpPr>
          <p:cNvPr id="3" name="TextBox 2">
            <a:extLst>
              <a:ext uri="{FF2B5EF4-FFF2-40B4-BE49-F238E27FC236}">
                <a16:creationId xmlns:a16="http://schemas.microsoft.com/office/drawing/2014/main" id="{B2E3C306-132B-4827-2975-234FC2AFA919}"/>
              </a:ext>
            </a:extLst>
          </p:cNvPr>
          <p:cNvSpPr txBox="1"/>
          <p:nvPr/>
        </p:nvSpPr>
        <p:spPr>
          <a:xfrm>
            <a:off x="4664550" y="6325907"/>
            <a:ext cx="2862900" cy="369332"/>
          </a:xfrm>
          <a:prstGeom prst="rect">
            <a:avLst/>
          </a:prstGeom>
          <a:noFill/>
        </p:spPr>
        <p:txBody>
          <a:bodyPr wrap="none" rtlCol="0">
            <a:spAutoFit/>
          </a:bodyPr>
          <a:lstStyle/>
          <a:p>
            <a:r>
              <a:rPr lang="en-FR" dirty="0"/>
              <a:t>pablo.ubilla-pavez@inria.fr</a:t>
            </a:r>
          </a:p>
        </p:txBody>
      </p:sp>
      <p:sp>
        <p:nvSpPr>
          <p:cNvPr id="6" name="TextBox 5">
            <a:extLst>
              <a:ext uri="{FF2B5EF4-FFF2-40B4-BE49-F238E27FC236}">
                <a16:creationId xmlns:a16="http://schemas.microsoft.com/office/drawing/2014/main" id="{779019E7-A8FA-9A6A-79E7-A9B66301F9A7}"/>
              </a:ext>
            </a:extLst>
          </p:cNvPr>
          <p:cNvSpPr txBox="1"/>
          <p:nvPr/>
        </p:nvSpPr>
        <p:spPr>
          <a:xfrm>
            <a:off x="4664550" y="6325907"/>
            <a:ext cx="2862900" cy="369332"/>
          </a:xfrm>
          <a:prstGeom prst="rect">
            <a:avLst/>
          </a:prstGeom>
          <a:noFill/>
        </p:spPr>
        <p:txBody>
          <a:bodyPr wrap="none" rtlCol="0">
            <a:spAutoFit/>
          </a:bodyPr>
          <a:lstStyle/>
          <a:p>
            <a:r>
              <a:rPr lang="en-FR" dirty="0"/>
              <a:t>pablo.ubilla-pavez@inria.fr</a:t>
            </a:r>
          </a:p>
        </p:txBody>
      </p:sp>
      <p:grpSp>
        <p:nvGrpSpPr>
          <p:cNvPr id="8" name="Group 7">
            <a:extLst>
              <a:ext uri="{FF2B5EF4-FFF2-40B4-BE49-F238E27FC236}">
                <a16:creationId xmlns:a16="http://schemas.microsoft.com/office/drawing/2014/main" id="{28281020-8C42-7CD7-CD53-F17A1DA52072}"/>
              </a:ext>
            </a:extLst>
          </p:cNvPr>
          <p:cNvGrpSpPr/>
          <p:nvPr/>
        </p:nvGrpSpPr>
        <p:grpSpPr>
          <a:xfrm>
            <a:off x="1075463" y="5264667"/>
            <a:ext cx="10041074" cy="891346"/>
            <a:chOff x="1098552" y="5326399"/>
            <a:chExt cx="10041074" cy="891346"/>
          </a:xfrm>
        </p:grpSpPr>
        <p:pic>
          <p:nvPicPr>
            <p:cNvPr id="9" name="Picture 8">
              <a:extLst>
                <a:ext uri="{FF2B5EF4-FFF2-40B4-BE49-F238E27FC236}">
                  <a16:creationId xmlns:a16="http://schemas.microsoft.com/office/drawing/2014/main" id="{131173CC-43EB-003E-09BD-19E72C8DE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8552" y="5327572"/>
              <a:ext cx="2451100" cy="889000"/>
            </a:xfrm>
            <a:prstGeom prst="rect">
              <a:avLst/>
            </a:prstGeom>
          </p:spPr>
        </p:pic>
        <p:pic>
          <p:nvPicPr>
            <p:cNvPr id="10" name="Picture 9">
              <a:extLst>
                <a:ext uri="{FF2B5EF4-FFF2-40B4-BE49-F238E27FC236}">
                  <a16:creationId xmlns:a16="http://schemas.microsoft.com/office/drawing/2014/main" id="{67426DD9-9C6A-659A-C412-B62CF17B3D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2808" y="5343469"/>
              <a:ext cx="2452562" cy="857206"/>
            </a:xfrm>
            <a:prstGeom prst="rect">
              <a:avLst/>
            </a:prstGeom>
          </p:spPr>
        </p:pic>
        <p:pic>
          <p:nvPicPr>
            <p:cNvPr id="11" name="Picture 10">
              <a:extLst>
                <a:ext uri="{FF2B5EF4-FFF2-40B4-BE49-F238E27FC236}">
                  <a16:creationId xmlns:a16="http://schemas.microsoft.com/office/drawing/2014/main" id="{A58211AA-F4F5-5B1E-7C9A-001E00AB950A}"/>
                </a:ext>
              </a:extLst>
            </p:cNvPr>
            <p:cNvPicPr>
              <a:picLocks noChangeAspect="1"/>
            </p:cNvPicPr>
            <p:nvPr/>
          </p:nvPicPr>
          <p:blipFill>
            <a:blip r:embed="rId5">
              <a:extLst>
                <a:ext uri="{28A0092B-C50C-407E-A947-70E740481C1C}">
                  <a14:useLocalDpi xmlns:a14="http://schemas.microsoft.com/office/drawing/2010/main" val="0"/>
                </a:ext>
              </a:extLst>
            </a:blip>
            <a:srcRect l="8641" t="19027" r="6186" b="19027"/>
            <a:stretch>
              <a:fillRect/>
            </a:stretch>
          </p:blipFill>
          <p:spPr>
            <a:xfrm>
              <a:off x="8688526" y="5326399"/>
              <a:ext cx="2451100" cy="891346"/>
            </a:xfrm>
            <a:prstGeom prst="rect">
              <a:avLst/>
            </a:prstGeom>
          </p:spPr>
        </p:pic>
      </p:grpSp>
      <p:grpSp>
        <p:nvGrpSpPr>
          <p:cNvPr id="15" name="Group 14">
            <a:extLst>
              <a:ext uri="{FF2B5EF4-FFF2-40B4-BE49-F238E27FC236}">
                <a16:creationId xmlns:a16="http://schemas.microsoft.com/office/drawing/2014/main" id="{D617DFB2-57C3-FF90-0BBE-9D1341152862}"/>
              </a:ext>
            </a:extLst>
          </p:cNvPr>
          <p:cNvGrpSpPr/>
          <p:nvPr/>
        </p:nvGrpSpPr>
        <p:grpSpPr>
          <a:xfrm>
            <a:off x="944292" y="339507"/>
            <a:ext cx="10303416" cy="1971227"/>
            <a:chOff x="1035378" y="461415"/>
            <a:chExt cx="10303416" cy="1971227"/>
          </a:xfrm>
        </p:grpSpPr>
        <p:pic>
          <p:nvPicPr>
            <p:cNvPr id="12" name="Picture 11" descr="Imagen del perfil">
              <a:extLst>
                <a:ext uri="{FF2B5EF4-FFF2-40B4-BE49-F238E27FC236}">
                  <a16:creationId xmlns:a16="http://schemas.microsoft.com/office/drawing/2014/main" id="{43469A42-7D1B-C0B5-72B7-53B9F98DB1CC}"/>
                </a:ext>
              </a:extLst>
            </p:cNvPr>
            <p:cNvPicPr>
              <a:picLocks noChangeAspect="1"/>
            </p:cNvPicPr>
            <p:nvPr/>
          </p:nvPicPr>
          <p:blipFill>
            <a:blip r:embed="rId6"/>
            <a:stretch>
              <a:fillRect/>
            </a:stretch>
          </p:blipFill>
          <p:spPr>
            <a:xfrm>
              <a:off x="9389596" y="472429"/>
              <a:ext cx="1949198" cy="1949198"/>
            </a:xfrm>
            <a:prstGeom prst="rect">
              <a:avLst/>
            </a:prstGeom>
          </p:spPr>
        </p:pic>
        <p:pic>
          <p:nvPicPr>
            <p:cNvPr id="13" name="Picture 12" descr="Imagen del perfil">
              <a:extLst>
                <a:ext uri="{FF2B5EF4-FFF2-40B4-BE49-F238E27FC236}">
                  <a16:creationId xmlns:a16="http://schemas.microsoft.com/office/drawing/2014/main" id="{07E3E8B7-B5E2-1DFC-D692-1E8AA88B9A6E}"/>
                </a:ext>
              </a:extLst>
            </p:cNvPr>
            <p:cNvPicPr>
              <a:picLocks noChangeAspect="1"/>
            </p:cNvPicPr>
            <p:nvPr/>
          </p:nvPicPr>
          <p:blipFill>
            <a:blip r:embed="rId7"/>
            <a:stretch>
              <a:fillRect/>
            </a:stretch>
          </p:blipFill>
          <p:spPr>
            <a:xfrm>
              <a:off x="5223502" y="472430"/>
              <a:ext cx="1949197" cy="1949197"/>
            </a:xfrm>
            <a:prstGeom prst="rect">
              <a:avLst/>
            </a:prstGeom>
          </p:spPr>
        </p:pic>
        <p:pic>
          <p:nvPicPr>
            <p:cNvPr id="14" name="Picture 13" descr="Imagen del perfil">
              <a:extLst>
                <a:ext uri="{FF2B5EF4-FFF2-40B4-BE49-F238E27FC236}">
                  <a16:creationId xmlns:a16="http://schemas.microsoft.com/office/drawing/2014/main" id="{E3807317-9352-921D-C95A-FA44B1C5FC5F}"/>
                </a:ext>
              </a:extLst>
            </p:cNvPr>
            <p:cNvPicPr>
              <a:picLocks noChangeAspect="1"/>
            </p:cNvPicPr>
            <p:nvPr/>
          </p:nvPicPr>
          <p:blipFill>
            <a:blip r:embed="rId8"/>
            <a:stretch>
              <a:fillRect/>
            </a:stretch>
          </p:blipFill>
          <p:spPr>
            <a:xfrm>
              <a:off x="1035378" y="461415"/>
              <a:ext cx="1971227" cy="1971227"/>
            </a:xfrm>
            <a:prstGeom prst="rect">
              <a:avLst/>
            </a:prstGeom>
          </p:spPr>
        </p:pic>
      </p:grpSp>
      <p:sp>
        <p:nvSpPr>
          <p:cNvPr id="16" name="TextBox 15">
            <a:extLst>
              <a:ext uri="{FF2B5EF4-FFF2-40B4-BE49-F238E27FC236}">
                <a16:creationId xmlns:a16="http://schemas.microsoft.com/office/drawing/2014/main" id="{2B8A75DB-9B60-A0DA-8A97-BBF73CE24642}"/>
              </a:ext>
            </a:extLst>
          </p:cNvPr>
          <p:cNvSpPr txBox="1"/>
          <p:nvPr/>
        </p:nvSpPr>
        <p:spPr>
          <a:xfrm>
            <a:off x="944832" y="2299719"/>
            <a:ext cx="1995739" cy="369332"/>
          </a:xfrm>
          <a:prstGeom prst="rect">
            <a:avLst/>
          </a:prstGeom>
          <a:noFill/>
        </p:spPr>
        <p:txBody>
          <a:bodyPr wrap="none" rtlCol="0">
            <a:spAutoFit/>
          </a:bodyPr>
          <a:lstStyle/>
          <a:p>
            <a:r>
              <a:rPr lang="en-FR" dirty="0"/>
              <a:t>Pablo Ubilla Pavez</a:t>
            </a:r>
          </a:p>
        </p:txBody>
      </p:sp>
      <p:sp>
        <p:nvSpPr>
          <p:cNvPr id="17" name="TextBox 16">
            <a:extLst>
              <a:ext uri="{FF2B5EF4-FFF2-40B4-BE49-F238E27FC236}">
                <a16:creationId xmlns:a16="http://schemas.microsoft.com/office/drawing/2014/main" id="{D6ADB799-E74A-F04D-0A97-CA8A6C421C0B}"/>
              </a:ext>
            </a:extLst>
          </p:cNvPr>
          <p:cNvSpPr txBox="1"/>
          <p:nvPr/>
        </p:nvSpPr>
        <p:spPr>
          <a:xfrm>
            <a:off x="5121670" y="2311614"/>
            <a:ext cx="2043701" cy="369332"/>
          </a:xfrm>
          <a:prstGeom prst="rect">
            <a:avLst/>
          </a:prstGeom>
          <a:noFill/>
        </p:spPr>
        <p:txBody>
          <a:bodyPr wrap="none" rtlCol="0">
            <a:spAutoFit/>
          </a:bodyPr>
          <a:lstStyle/>
          <a:p>
            <a:r>
              <a:rPr lang="en-FR" dirty="0"/>
              <a:t>Christophe Botella</a:t>
            </a:r>
          </a:p>
        </p:txBody>
      </p:sp>
      <p:sp>
        <p:nvSpPr>
          <p:cNvPr id="18" name="TextBox 17">
            <a:extLst>
              <a:ext uri="{FF2B5EF4-FFF2-40B4-BE49-F238E27FC236}">
                <a16:creationId xmlns:a16="http://schemas.microsoft.com/office/drawing/2014/main" id="{A25D85CD-C0AB-AE75-BD3D-BE04F3798A0B}"/>
              </a:ext>
            </a:extLst>
          </p:cNvPr>
          <p:cNvSpPr txBox="1"/>
          <p:nvPr/>
        </p:nvSpPr>
        <p:spPr>
          <a:xfrm>
            <a:off x="9516617" y="2312494"/>
            <a:ext cx="1544012" cy="369332"/>
          </a:xfrm>
          <a:prstGeom prst="rect">
            <a:avLst/>
          </a:prstGeom>
          <a:noFill/>
        </p:spPr>
        <p:txBody>
          <a:bodyPr wrap="none" rtlCol="0">
            <a:spAutoFit/>
          </a:bodyPr>
          <a:lstStyle/>
          <a:p>
            <a:r>
              <a:rPr lang="en-FR" dirty="0"/>
              <a:t>Diego Marcos</a:t>
            </a:r>
          </a:p>
        </p:txBody>
      </p:sp>
      <p:sp>
        <p:nvSpPr>
          <p:cNvPr id="7" name="Title 1">
            <a:extLst>
              <a:ext uri="{FF2B5EF4-FFF2-40B4-BE49-F238E27FC236}">
                <a16:creationId xmlns:a16="http://schemas.microsoft.com/office/drawing/2014/main" id="{19B84C4E-8670-3A45-7907-B4158C563B2C}"/>
              </a:ext>
            </a:extLst>
          </p:cNvPr>
          <p:cNvSpPr txBox="1">
            <a:spLocks/>
          </p:cNvSpPr>
          <p:nvPr/>
        </p:nvSpPr>
        <p:spPr>
          <a:xfrm>
            <a:off x="400178" y="3864400"/>
            <a:ext cx="11413671" cy="744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FR" sz="2800" i="1" dirty="0"/>
              <a:t>Preprint coming </a:t>
            </a:r>
            <a:r>
              <a:rPr lang="en-FR" sz="2800" i="1" dirty="0">
                <a:solidFill>
                  <a:schemeClr val="accent2">
                    <a:lumMod val="75000"/>
                  </a:schemeClr>
                </a:solidFill>
              </a:rPr>
              <a:t>eventually</a:t>
            </a:r>
            <a:r>
              <a:rPr lang="en-FR" sz="2800" i="1" dirty="0"/>
              <a:t>…</a:t>
            </a:r>
          </a:p>
        </p:txBody>
      </p:sp>
      <p:sp>
        <p:nvSpPr>
          <p:cNvPr id="20" name="Slide Number Placeholder 19">
            <a:extLst>
              <a:ext uri="{FF2B5EF4-FFF2-40B4-BE49-F238E27FC236}">
                <a16:creationId xmlns:a16="http://schemas.microsoft.com/office/drawing/2014/main" id="{DD7E682F-A4FB-0E49-3DFE-7404E1C428BD}"/>
              </a:ext>
            </a:extLst>
          </p:cNvPr>
          <p:cNvSpPr>
            <a:spLocks noGrp="1"/>
          </p:cNvSpPr>
          <p:nvPr>
            <p:ph type="sldNum" sz="quarter" idx="12"/>
          </p:nvPr>
        </p:nvSpPr>
        <p:spPr/>
        <p:txBody>
          <a:bodyPr/>
          <a:lstStyle/>
          <a:p>
            <a:fld id="{41B74AA9-3598-457C-B1B2-1C99F315C63A}" type="slidenum">
              <a:rPr lang="en-GB" smtClean="0"/>
              <a:t>20</a:t>
            </a:fld>
            <a:endParaRPr lang="en-GB" dirty="0"/>
          </a:p>
        </p:txBody>
      </p:sp>
    </p:spTree>
    <p:extLst>
      <p:ext uri="{BB962C8B-B14F-4D97-AF65-F5344CB8AC3E}">
        <p14:creationId xmlns:p14="http://schemas.microsoft.com/office/powerpoint/2010/main" val="326528320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18749</TotalTime>
  <Words>562</Words>
  <Application>Microsoft Macintosh PowerPoint</Application>
  <PresentationFormat>Widescreen</PresentationFormat>
  <Paragraphs>146</Paragraphs>
  <Slides>21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Aptos Display</vt:lpstr>
      <vt:lpstr>Arial</vt:lpstr>
      <vt:lpstr>Cambria Math</vt:lpstr>
      <vt:lpstr>Office Theme</vt:lpstr>
      <vt:lpstr>Data Integration for Deep Species Distribution Models Under Spatial and Environmental Separation</vt:lpstr>
      <vt:lpstr>PowerPoint Presentation</vt:lpstr>
      <vt:lpstr>Deep Species Distribution Models</vt:lpstr>
      <vt:lpstr>Which kind of data feeds these models?</vt:lpstr>
      <vt:lpstr>Presence Absence (PA) Data</vt:lpstr>
      <vt:lpstr>Model training with PA</vt:lpstr>
      <vt:lpstr>PA Data is super cool. What if we do not have it?</vt:lpstr>
      <vt:lpstr>Presence Only (PO) Data</vt:lpstr>
      <vt:lpstr>Model training with PO</vt:lpstr>
      <vt:lpstr>OK, maybe PO is cool too.</vt:lpstr>
      <vt:lpstr>PowerPoint Presentation</vt:lpstr>
      <vt:lpstr>Proposed Approach</vt:lpstr>
      <vt:lpstr>Case Study</vt:lpstr>
      <vt:lpstr>Results</vt:lpstr>
      <vt:lpstr>Data Availability</vt:lpstr>
      <vt:lpstr>How can we test model performance in areas where PA-data is not available?</vt:lpstr>
      <vt:lpstr>PowerPoint Presentation</vt:lpstr>
      <vt:lpstr>PowerPoint Presentation</vt:lpstr>
      <vt:lpstr>Results</vt:lpstr>
      <vt:lpstr>Takeaway (or dine in)</vt:lpstr>
      <vt:lpstr>Many Thanks, Merci Beacoup, Muchas, Gracias, Vielen Dank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Pablo Ubilla-Pavez</dc:creator>
  <cp:lastModifiedBy>Pablo Ubilla-Pavez</cp:lastModifiedBy>
  <cp:revision>43</cp:revision>
  <dcterms:created xsi:type="dcterms:W3CDTF">2025-12-02T00:05:41Z</dcterms:created>
  <dcterms:modified xsi:type="dcterms:W3CDTF">2026-06-16T06:13:08Z</dcterms:modified>
</cp:coreProperties>
</file>